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70" r:id="rId3"/>
    <p:sldId id="276" r:id="rId5"/>
    <p:sldId id="301" r:id="rId6"/>
    <p:sldId id="303" r:id="rId7"/>
    <p:sldId id="305" r:id="rId8"/>
    <p:sldId id="306" r:id="rId9"/>
    <p:sldId id="307" r:id="rId10"/>
    <p:sldId id="308" r:id="rId11"/>
    <p:sldId id="315" r:id="rId12"/>
    <p:sldId id="278" r:id="rId13"/>
    <p:sldId id="309" r:id="rId14"/>
    <p:sldId id="279" r:id="rId15"/>
    <p:sldId id="302" r:id="rId16"/>
    <p:sldId id="296" r:id="rId17"/>
    <p:sldId id="310" r:id="rId18"/>
    <p:sldId id="280" r:id="rId19"/>
    <p:sldId id="281" r:id="rId20"/>
    <p:sldId id="304" r:id="rId21"/>
    <p:sldId id="311" r:id="rId22"/>
    <p:sldId id="297" r:id="rId23"/>
    <p:sldId id="312" r:id="rId24"/>
    <p:sldId id="298" r:id="rId25"/>
    <p:sldId id="299" r:id="rId26"/>
    <p:sldId id="313" r:id="rId27"/>
    <p:sldId id="300" r:id="rId28"/>
    <p:sldId id="31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BBE"/>
    <a:srgbClr val="25C7CF"/>
    <a:srgbClr val="827972"/>
    <a:srgbClr val="B53F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2" autoAdjust="0"/>
    <p:restoredTop sz="94660"/>
  </p:normalViewPr>
  <p:slideViewPr>
    <p:cSldViewPr snapToGrid="0">
      <p:cViewPr>
        <p:scale>
          <a:sx n="67" d="100"/>
          <a:sy n="67" d="100"/>
        </p:scale>
        <p:origin x="5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3FA29E-7F37-409C-BDC3-537EAE19F520}"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C6B4A3-CC11-4B0A-9EFE-23E1492E3C95}"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73"/>
        <p:cNvGrpSpPr/>
        <p:nvPr/>
      </p:nvGrpSpPr>
      <p:grpSpPr>
        <a:xfrm>
          <a:off x="0" y="0"/>
          <a:ext cx="0" cy="0"/>
          <a:chOff x="0" y="0"/>
          <a:chExt cx="0" cy="0"/>
        </a:xfrm>
      </p:grpSpPr>
      <p:sp>
        <p:nvSpPr>
          <p:cNvPr id="74" name="Shape 7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p>
        </p:txBody>
      </p:sp>
      <p:sp>
        <p:nvSpPr>
          <p:cNvPr id="75" name="Shape 7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s">
    <p:spTree>
      <p:nvGrpSpPr>
        <p:cNvPr id="1" name=""/>
        <p:cNvGrpSpPr/>
        <p:nvPr/>
      </p:nvGrpSpPr>
      <p:grpSpPr>
        <a:xfrm>
          <a:off x="0" y="0"/>
          <a:ext cx="0" cy="0"/>
          <a:chOff x="0" y="0"/>
          <a:chExt cx="0" cy="0"/>
        </a:xfrm>
      </p:grpSpPr>
      <p:sp>
        <p:nvSpPr>
          <p:cNvPr id="2" name="Rektangel 6"/>
          <p:cNvSpPr/>
          <p:nvPr userDrawn="1"/>
        </p:nvSpPr>
        <p:spPr>
          <a:xfrm rot="10800000" flipV="1">
            <a:off x="0" y="2471740"/>
            <a:ext cx="12192000" cy="771525"/>
          </a:xfrm>
          <a:prstGeom prst="rect">
            <a:avLst/>
          </a:prstGeom>
          <a:gradFill flip="none" rotWithShape="1">
            <a:gsLst>
              <a:gs pos="58000">
                <a:srgbClr val="EAEAEA"/>
              </a:gs>
              <a:gs pos="0">
                <a:schemeClr val="bg1"/>
              </a:gs>
            </a:gsLst>
            <a:lin ang="16200000" scaled="1"/>
            <a:tileRect/>
          </a:gradFill>
          <a:ln w="9525" cap="flat" cmpd="sng" algn="ctr">
            <a:noFill/>
            <a:prstDash val="solid"/>
          </a:ln>
          <a:effectLst/>
        </p:spPr>
        <p:txBody>
          <a:bodyPr anchor="ctr"/>
          <a:lstStyle/>
          <a:p>
            <a:pPr algn="ctr">
              <a:defRPr/>
            </a:pPr>
            <a:endParaRPr lang="da-DK" sz="1800" kern="0">
              <a:solidFill>
                <a:sysClr val="window" lastClr="FFFFFF"/>
              </a:solidFill>
              <a:cs typeface="Arial" panose="020B0604020202020204"/>
              <a:sym typeface="Arial" panose="020B0604020202020204"/>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og indholdsobjek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963084" y="4406902"/>
            <a:ext cx="10363200" cy="1362075"/>
          </a:xfrm>
        </p:spPr>
        <p:txBody>
          <a:bodyPr anchor="t"/>
          <a:lstStyle>
            <a:lvl1pPr algn="l">
              <a:defRPr sz="4000" b="1" cap="all"/>
            </a:lvl1pPr>
          </a:lstStyle>
          <a:p>
            <a:r>
              <a:rPr lang="da-DK"/>
              <a:t>Klik for at redigere titeltypografi i masteren</a:t>
            </a:r>
            <a:endParaRPr lang="da-DK"/>
          </a:p>
        </p:txBody>
      </p:sp>
      <p:sp>
        <p:nvSpPr>
          <p:cNvPr id="3" name="Pladsholder til tekst 2"/>
          <p:cNvSpPr>
            <a:spLocks noGrp="1"/>
          </p:cNvSpPr>
          <p:nvPr>
            <p:ph type="body" idx="1" hasCustomPrompt="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a:t>Klik for at redigere typografi i masteren</a:t>
            </a:r>
            <a:endParaRPr lang="da-DK"/>
          </a:p>
        </p:txBody>
      </p:sp>
      <p:sp>
        <p:nvSpPr>
          <p:cNvPr id="4" name="Pladsholder til dato 3"/>
          <p:cNvSpPr>
            <a:spLocks noGrp="1"/>
          </p:cNvSpPr>
          <p:nvPr>
            <p:ph type="dt" sz="half" idx="10"/>
          </p:nvPr>
        </p:nvSpPr>
        <p:spPr/>
        <p:txBody>
          <a:bodyPr/>
          <a:lstStyle>
            <a:lvl1pPr>
              <a:defRPr/>
            </a:lvl1pPr>
          </a:lstStyle>
          <a:p>
            <a:pPr>
              <a:defRPr/>
            </a:pPr>
            <a:fld id="{AA44BF57-CF2D-4387-90B0-E9110680FF7C}" type="datetimeFigureOut">
              <a:rPr lang="da-DK">
                <a:solidFill>
                  <a:prstClr val="black">
                    <a:tint val="75000"/>
                  </a:prstClr>
                </a:solidFill>
              </a:rPr>
            </a:fld>
            <a:endParaRPr lang="da-DK">
              <a:solidFill>
                <a:prstClr val="black">
                  <a:tint val="75000"/>
                </a:prstClr>
              </a:solidFill>
            </a:endParaRPr>
          </a:p>
        </p:txBody>
      </p:sp>
      <p:sp>
        <p:nvSpPr>
          <p:cNvPr id="5"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6" name="Pladsholder til diasnummer 5"/>
          <p:cNvSpPr>
            <a:spLocks noGrp="1"/>
          </p:cNvSpPr>
          <p:nvPr>
            <p:ph type="sldNum" sz="quarter" idx="12"/>
          </p:nvPr>
        </p:nvSpPr>
        <p:spPr/>
        <p:txBody>
          <a:bodyPr/>
          <a:lstStyle>
            <a:lvl1pPr>
              <a:defRPr/>
            </a:lvl1pPr>
          </a:lstStyle>
          <a:p>
            <a:fld id="{998F5403-35BD-4830-BBB9-6ED898C271A8}" type="slidenum">
              <a:rPr lang="da-DK"/>
            </a:fld>
            <a:endParaRPr lang="da-DK"/>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a-DK"/>
              <a:t>Klik for at redigere titeltypografi i masteren</a:t>
            </a:r>
            <a:endParaRPr lang="da-DK"/>
          </a:p>
        </p:txBody>
      </p:sp>
      <p:sp>
        <p:nvSpPr>
          <p:cNvPr id="3" name="Pladsholder til indhold 2"/>
          <p:cNvSpPr>
            <a:spLocks noGrp="1"/>
          </p:cNvSpPr>
          <p:nvPr>
            <p:ph sz="half" idx="1" hasCustomPrompt="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4" name="Pladsholder til indhold 3"/>
          <p:cNvSpPr>
            <a:spLocks noGrp="1"/>
          </p:cNvSpPr>
          <p:nvPr>
            <p:ph sz="half" idx="2" hasCustomPrompt="1"/>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5" name="Pladsholder til dato 3"/>
          <p:cNvSpPr>
            <a:spLocks noGrp="1"/>
          </p:cNvSpPr>
          <p:nvPr>
            <p:ph type="dt" sz="half" idx="10"/>
          </p:nvPr>
        </p:nvSpPr>
        <p:spPr/>
        <p:txBody>
          <a:bodyPr/>
          <a:lstStyle>
            <a:lvl1pPr>
              <a:defRPr/>
            </a:lvl1pPr>
          </a:lstStyle>
          <a:p>
            <a:pPr>
              <a:defRPr/>
            </a:pPr>
            <a:fld id="{25AB91DE-0E7C-405C-930E-D88D8D2C2F15}" type="datetimeFigureOut">
              <a:rPr lang="da-DK">
                <a:solidFill>
                  <a:prstClr val="black">
                    <a:tint val="75000"/>
                  </a:prstClr>
                </a:solidFill>
              </a:rPr>
            </a:fld>
            <a:endParaRPr lang="da-DK">
              <a:solidFill>
                <a:prstClr val="black">
                  <a:tint val="75000"/>
                </a:prstClr>
              </a:solidFill>
            </a:endParaRPr>
          </a:p>
        </p:txBody>
      </p:sp>
      <p:sp>
        <p:nvSpPr>
          <p:cNvPr id="6"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7" name="Pladsholder til diasnummer 5"/>
          <p:cNvSpPr>
            <a:spLocks noGrp="1"/>
          </p:cNvSpPr>
          <p:nvPr>
            <p:ph type="sldNum" sz="quarter" idx="12"/>
          </p:nvPr>
        </p:nvSpPr>
        <p:spPr/>
        <p:txBody>
          <a:bodyPr/>
          <a:lstStyle>
            <a:lvl1pPr>
              <a:defRPr/>
            </a:lvl1pPr>
          </a:lstStyle>
          <a:p>
            <a:fld id="{599017F1-5B52-443C-A2DA-C8D9D473E4B1}" type="slidenum">
              <a:rPr lang="da-DK"/>
            </a:fld>
            <a:endParaRPr lang="da-D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da-DK"/>
              <a:t>Klik for at redigere titeltypografi i masteren</a:t>
            </a:r>
            <a:endParaRPr lang="da-DK"/>
          </a:p>
        </p:txBody>
      </p:sp>
      <p:sp>
        <p:nvSpPr>
          <p:cNvPr id="3" name="Pladsholder til tekst 2"/>
          <p:cNvSpPr>
            <a:spLocks noGrp="1"/>
          </p:cNvSpPr>
          <p:nvPr>
            <p:ph type="body" idx="1" hasCustomPrompt="1"/>
          </p:nvPr>
        </p:nvSpPr>
        <p:spPr>
          <a:xfrm>
            <a:off x="609602"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typografi i masteren</a:t>
            </a:r>
            <a:endParaRPr lang="da-DK"/>
          </a:p>
        </p:txBody>
      </p:sp>
      <p:sp>
        <p:nvSpPr>
          <p:cNvPr id="4" name="Pladsholder til indhold 3"/>
          <p:cNvSpPr>
            <a:spLocks noGrp="1"/>
          </p:cNvSpPr>
          <p:nvPr>
            <p:ph sz="half" idx="2" hasCustomPrompt="1"/>
          </p:nvPr>
        </p:nvSpPr>
        <p:spPr>
          <a:xfrm>
            <a:off x="609602"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5" name="Pladsholder til tekst 4"/>
          <p:cNvSpPr>
            <a:spLocks noGrp="1"/>
          </p:cNvSpPr>
          <p:nvPr>
            <p:ph type="body" sz="quarter" idx="3" hasCustomPrompt="1"/>
          </p:nvPr>
        </p:nvSpPr>
        <p:spPr>
          <a:xfrm>
            <a:off x="6193369"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typografi i masteren</a:t>
            </a:r>
            <a:endParaRPr lang="da-DK"/>
          </a:p>
        </p:txBody>
      </p:sp>
      <p:sp>
        <p:nvSpPr>
          <p:cNvPr id="6" name="Pladsholder til indhold 5"/>
          <p:cNvSpPr>
            <a:spLocks noGrp="1"/>
          </p:cNvSpPr>
          <p:nvPr>
            <p:ph sz="quarter" idx="4" hasCustomPrompt="1"/>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7" name="Pladsholder til dato 3"/>
          <p:cNvSpPr>
            <a:spLocks noGrp="1"/>
          </p:cNvSpPr>
          <p:nvPr>
            <p:ph type="dt" sz="half" idx="10"/>
          </p:nvPr>
        </p:nvSpPr>
        <p:spPr/>
        <p:txBody>
          <a:bodyPr/>
          <a:lstStyle>
            <a:lvl1pPr>
              <a:defRPr/>
            </a:lvl1pPr>
          </a:lstStyle>
          <a:p>
            <a:pPr>
              <a:defRPr/>
            </a:pPr>
            <a:fld id="{75142944-4149-4B34-B235-FE69DBEF5417}" type="datetimeFigureOut">
              <a:rPr lang="da-DK">
                <a:solidFill>
                  <a:prstClr val="black">
                    <a:tint val="75000"/>
                  </a:prstClr>
                </a:solidFill>
              </a:rPr>
            </a:fld>
            <a:endParaRPr lang="da-DK">
              <a:solidFill>
                <a:prstClr val="black">
                  <a:tint val="75000"/>
                </a:prstClr>
              </a:solidFill>
            </a:endParaRPr>
          </a:p>
        </p:txBody>
      </p:sp>
      <p:sp>
        <p:nvSpPr>
          <p:cNvPr id="8"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9" name="Pladsholder til diasnummer 5"/>
          <p:cNvSpPr>
            <a:spLocks noGrp="1"/>
          </p:cNvSpPr>
          <p:nvPr>
            <p:ph type="sldNum" sz="quarter" idx="12"/>
          </p:nvPr>
        </p:nvSpPr>
        <p:spPr/>
        <p:txBody>
          <a:bodyPr/>
          <a:lstStyle>
            <a:lvl1pPr>
              <a:defRPr/>
            </a:lvl1pPr>
          </a:lstStyle>
          <a:p>
            <a:fld id="{4972FABB-8CEF-44F3-87BC-8B3356CE6168}" type="slidenum">
              <a:rPr lang="da-DK"/>
            </a:fld>
            <a:endParaRPr lang="da-D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a-DK"/>
              <a:t>Klik for at redigere titeltypografi i masteren</a:t>
            </a:r>
            <a:endParaRPr lang="da-DK"/>
          </a:p>
        </p:txBody>
      </p:sp>
      <p:sp>
        <p:nvSpPr>
          <p:cNvPr id="3" name="Pladsholder til dato 3"/>
          <p:cNvSpPr>
            <a:spLocks noGrp="1"/>
          </p:cNvSpPr>
          <p:nvPr>
            <p:ph type="dt" sz="half" idx="10"/>
          </p:nvPr>
        </p:nvSpPr>
        <p:spPr/>
        <p:txBody>
          <a:bodyPr/>
          <a:lstStyle>
            <a:lvl1pPr>
              <a:defRPr/>
            </a:lvl1pPr>
          </a:lstStyle>
          <a:p>
            <a:pPr>
              <a:defRPr/>
            </a:pPr>
            <a:fld id="{6FBDD5FE-65A1-48E5-832F-194E359A3E73}" type="datetimeFigureOut">
              <a:rPr lang="da-DK">
                <a:solidFill>
                  <a:prstClr val="black">
                    <a:tint val="75000"/>
                  </a:prstClr>
                </a:solidFill>
              </a:rPr>
            </a:fld>
            <a:endParaRPr lang="da-DK">
              <a:solidFill>
                <a:prstClr val="black">
                  <a:tint val="75000"/>
                </a:prstClr>
              </a:solidFill>
            </a:endParaRPr>
          </a:p>
        </p:txBody>
      </p:sp>
      <p:sp>
        <p:nvSpPr>
          <p:cNvPr id="4"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5" name="Pladsholder til diasnummer 5"/>
          <p:cNvSpPr>
            <a:spLocks noGrp="1"/>
          </p:cNvSpPr>
          <p:nvPr>
            <p:ph type="sldNum" sz="quarter" idx="12"/>
          </p:nvPr>
        </p:nvSpPr>
        <p:spPr/>
        <p:txBody>
          <a:bodyPr/>
          <a:lstStyle>
            <a:lvl1pPr>
              <a:defRPr/>
            </a:lvl1pPr>
          </a:lstStyle>
          <a:p>
            <a:fld id="{ED38AEBF-8651-475D-9F7E-2B8CD27AE2DA}" type="slidenum">
              <a:rPr lang="da-DK"/>
            </a:fld>
            <a:endParaRPr lang="da-D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3"/>
          <p:cNvSpPr>
            <a:spLocks noGrp="1"/>
          </p:cNvSpPr>
          <p:nvPr>
            <p:ph type="dt" sz="half" idx="10"/>
          </p:nvPr>
        </p:nvSpPr>
        <p:spPr/>
        <p:txBody>
          <a:bodyPr/>
          <a:lstStyle>
            <a:lvl1pPr>
              <a:defRPr/>
            </a:lvl1pPr>
          </a:lstStyle>
          <a:p>
            <a:pPr>
              <a:defRPr/>
            </a:pPr>
            <a:fld id="{97655E4D-EA73-44C1-9D1B-2D1AFD16B9E2}" type="datetimeFigureOut">
              <a:rPr lang="da-DK">
                <a:solidFill>
                  <a:prstClr val="black">
                    <a:tint val="75000"/>
                  </a:prstClr>
                </a:solidFill>
              </a:rPr>
            </a:fld>
            <a:endParaRPr lang="da-DK">
              <a:solidFill>
                <a:prstClr val="black">
                  <a:tint val="75000"/>
                </a:prstClr>
              </a:solidFill>
            </a:endParaRPr>
          </a:p>
        </p:txBody>
      </p:sp>
      <p:sp>
        <p:nvSpPr>
          <p:cNvPr id="3"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4" name="Pladsholder til diasnummer 5"/>
          <p:cNvSpPr>
            <a:spLocks noGrp="1"/>
          </p:cNvSpPr>
          <p:nvPr>
            <p:ph type="sldNum" sz="quarter" idx="12"/>
          </p:nvPr>
        </p:nvSpPr>
        <p:spPr/>
        <p:txBody>
          <a:bodyPr/>
          <a:lstStyle>
            <a:lvl1pPr>
              <a:defRPr/>
            </a:lvl1pPr>
          </a:lstStyle>
          <a:p>
            <a:fld id="{557197B9-D3AD-4D13-8923-CED6C15852EF}" type="slidenum">
              <a:rPr lang="da-DK"/>
            </a:fld>
            <a:endParaRPr lang="da-D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609602" y="273050"/>
            <a:ext cx="4011084" cy="1162051"/>
          </a:xfrm>
        </p:spPr>
        <p:txBody>
          <a:bodyPr anchor="b"/>
          <a:lstStyle>
            <a:lvl1pPr algn="l">
              <a:defRPr sz="2000" b="1"/>
            </a:lvl1pPr>
          </a:lstStyle>
          <a:p>
            <a:r>
              <a:rPr lang="da-DK"/>
              <a:t>Klik for at redigere titeltypografi i masteren</a:t>
            </a:r>
            <a:endParaRPr lang="da-DK"/>
          </a:p>
        </p:txBody>
      </p:sp>
      <p:sp>
        <p:nvSpPr>
          <p:cNvPr id="3" name="Pladsholder til indhold 2"/>
          <p:cNvSpPr>
            <a:spLocks noGrp="1"/>
          </p:cNvSpPr>
          <p:nvPr>
            <p:ph idx="1" hasCustomPrompt="1"/>
          </p:nvPr>
        </p:nvSpPr>
        <p:spPr>
          <a:xfrm>
            <a:off x="4766734" y="273053"/>
            <a:ext cx="681566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4" name="Pladsholder til tekst 3"/>
          <p:cNvSpPr>
            <a:spLocks noGrp="1"/>
          </p:cNvSpPr>
          <p:nvPr>
            <p:ph type="body" sz="half" idx="2" hasCustomPrompt="1"/>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a:t>Klik for at redigere typografi i masteren</a:t>
            </a:r>
            <a:endParaRPr lang="da-DK"/>
          </a:p>
        </p:txBody>
      </p:sp>
      <p:sp>
        <p:nvSpPr>
          <p:cNvPr id="5" name="Pladsholder til dato 3"/>
          <p:cNvSpPr>
            <a:spLocks noGrp="1"/>
          </p:cNvSpPr>
          <p:nvPr>
            <p:ph type="dt" sz="half" idx="10"/>
          </p:nvPr>
        </p:nvSpPr>
        <p:spPr/>
        <p:txBody>
          <a:bodyPr/>
          <a:lstStyle>
            <a:lvl1pPr>
              <a:defRPr/>
            </a:lvl1pPr>
          </a:lstStyle>
          <a:p>
            <a:pPr>
              <a:defRPr/>
            </a:pPr>
            <a:fld id="{81EE59D2-BEBB-4F60-9768-BE255C22103B}" type="datetimeFigureOut">
              <a:rPr lang="da-DK">
                <a:solidFill>
                  <a:prstClr val="black">
                    <a:tint val="75000"/>
                  </a:prstClr>
                </a:solidFill>
              </a:rPr>
            </a:fld>
            <a:endParaRPr lang="da-DK">
              <a:solidFill>
                <a:prstClr val="black">
                  <a:tint val="75000"/>
                </a:prstClr>
              </a:solidFill>
            </a:endParaRPr>
          </a:p>
        </p:txBody>
      </p:sp>
      <p:sp>
        <p:nvSpPr>
          <p:cNvPr id="6"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7" name="Pladsholder til diasnummer 5"/>
          <p:cNvSpPr>
            <a:spLocks noGrp="1"/>
          </p:cNvSpPr>
          <p:nvPr>
            <p:ph type="sldNum" sz="quarter" idx="12"/>
          </p:nvPr>
        </p:nvSpPr>
        <p:spPr/>
        <p:txBody>
          <a:bodyPr/>
          <a:lstStyle>
            <a:lvl1pPr>
              <a:defRPr/>
            </a:lvl1pPr>
          </a:lstStyle>
          <a:p>
            <a:fld id="{F395DBC4-4A7D-4B60-91AB-4A1408B68A1D}" type="slidenum">
              <a:rPr lang="da-DK"/>
            </a:fld>
            <a:endParaRPr lang="da-DK"/>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2389717" y="4800601"/>
            <a:ext cx="7315200" cy="566739"/>
          </a:xfrm>
        </p:spPr>
        <p:txBody>
          <a:bodyPr anchor="b"/>
          <a:lstStyle>
            <a:lvl1pPr algn="l">
              <a:defRPr sz="2000" b="1"/>
            </a:lvl1pPr>
          </a:lstStyle>
          <a:p>
            <a:r>
              <a:rPr lang="da-DK"/>
              <a:t>Klik for at redigere titeltypografi i masteren</a:t>
            </a:r>
            <a:endParaRPr lang="da-DK"/>
          </a:p>
        </p:txBody>
      </p:sp>
      <p:sp>
        <p:nvSpPr>
          <p:cNvPr id="3" name="Pladsholder til billede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a-DK" noProof="0"/>
          </a:p>
        </p:txBody>
      </p:sp>
      <p:sp>
        <p:nvSpPr>
          <p:cNvPr id="4" name="Pladsholder til tekst 3"/>
          <p:cNvSpPr>
            <a:spLocks noGrp="1"/>
          </p:cNvSpPr>
          <p:nvPr>
            <p:ph type="body" sz="half" idx="2" hasCustomPrompt="1"/>
          </p:nvPr>
        </p:nvSpPr>
        <p:spPr>
          <a:xfrm>
            <a:off x="2389717" y="5367339"/>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a:t>Klik for at redigere typografi i masteren</a:t>
            </a:r>
            <a:endParaRPr lang="da-DK"/>
          </a:p>
        </p:txBody>
      </p:sp>
      <p:sp>
        <p:nvSpPr>
          <p:cNvPr id="5" name="Pladsholder til dato 3"/>
          <p:cNvSpPr>
            <a:spLocks noGrp="1"/>
          </p:cNvSpPr>
          <p:nvPr>
            <p:ph type="dt" sz="half" idx="10"/>
          </p:nvPr>
        </p:nvSpPr>
        <p:spPr/>
        <p:txBody>
          <a:bodyPr/>
          <a:lstStyle>
            <a:lvl1pPr>
              <a:defRPr/>
            </a:lvl1pPr>
          </a:lstStyle>
          <a:p>
            <a:pPr>
              <a:defRPr/>
            </a:pPr>
            <a:fld id="{D86B49DB-219E-4DCF-A5F7-562B0834D4C2}" type="datetimeFigureOut">
              <a:rPr lang="da-DK">
                <a:solidFill>
                  <a:prstClr val="black">
                    <a:tint val="75000"/>
                  </a:prstClr>
                </a:solidFill>
              </a:rPr>
            </a:fld>
            <a:endParaRPr lang="da-DK">
              <a:solidFill>
                <a:prstClr val="black">
                  <a:tint val="75000"/>
                </a:prstClr>
              </a:solidFill>
            </a:endParaRPr>
          </a:p>
        </p:txBody>
      </p:sp>
      <p:sp>
        <p:nvSpPr>
          <p:cNvPr id="6"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7" name="Pladsholder til diasnummer 5"/>
          <p:cNvSpPr>
            <a:spLocks noGrp="1"/>
          </p:cNvSpPr>
          <p:nvPr>
            <p:ph type="sldNum" sz="quarter" idx="12"/>
          </p:nvPr>
        </p:nvSpPr>
        <p:spPr/>
        <p:txBody>
          <a:bodyPr/>
          <a:lstStyle>
            <a:lvl1pPr>
              <a:defRPr/>
            </a:lvl1pPr>
          </a:lstStyle>
          <a:p>
            <a:fld id="{D9B78DDA-5418-4216-BC16-1977C9032592}" type="slidenum">
              <a:rPr lang="da-DK"/>
            </a:fld>
            <a:endParaRPr lang="da-DK"/>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a-DK"/>
              <a:t>Klik for at redigere titeltypografi i masteren</a:t>
            </a:r>
            <a:endParaRPr lang="da-DK"/>
          </a:p>
        </p:txBody>
      </p:sp>
      <p:sp>
        <p:nvSpPr>
          <p:cNvPr id="3" name="Pladsholder til lodret titel 2"/>
          <p:cNvSpPr>
            <a:spLocks noGrp="1"/>
          </p:cNvSpPr>
          <p:nvPr>
            <p:ph type="body" orient="vert" idx="1" hasCustomPrompt="1"/>
          </p:nvPr>
        </p:nvSpPr>
        <p:spPr/>
        <p:txBody>
          <a:bodyPr vert="eaVert"/>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FD839DC1-28BC-40E7-9100-B8D631497594}" type="datetimeFigureOut">
              <a:rPr lang="da-DK">
                <a:solidFill>
                  <a:prstClr val="black">
                    <a:tint val="75000"/>
                  </a:prstClr>
                </a:solidFill>
              </a:rPr>
            </a:fld>
            <a:endParaRPr lang="da-DK">
              <a:solidFill>
                <a:prstClr val="black">
                  <a:tint val="75000"/>
                </a:prstClr>
              </a:solidFill>
            </a:endParaRPr>
          </a:p>
        </p:txBody>
      </p:sp>
      <p:sp>
        <p:nvSpPr>
          <p:cNvPr id="5"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6" name="Pladsholder til diasnummer 5"/>
          <p:cNvSpPr>
            <a:spLocks noGrp="1"/>
          </p:cNvSpPr>
          <p:nvPr>
            <p:ph type="sldNum" sz="quarter" idx="12"/>
          </p:nvPr>
        </p:nvSpPr>
        <p:spPr/>
        <p:txBody>
          <a:bodyPr/>
          <a:lstStyle>
            <a:lvl1pPr>
              <a:defRPr/>
            </a:lvl1pPr>
          </a:lstStyle>
          <a:p>
            <a:fld id="{D218C613-6A77-4BBD-B4CF-6D5B36E6556E}" type="slidenum">
              <a:rPr lang="da-DK"/>
            </a:fld>
            <a:endParaRPr lang="da-D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hasCustomPrompt="1"/>
          </p:nvPr>
        </p:nvSpPr>
        <p:spPr>
          <a:xfrm>
            <a:off x="8839200" y="274640"/>
            <a:ext cx="2743200" cy="5851525"/>
          </a:xfrm>
        </p:spPr>
        <p:txBody>
          <a:bodyPr vert="eaVert"/>
          <a:lstStyle/>
          <a:p>
            <a:r>
              <a:rPr lang="da-DK"/>
              <a:t>Klik for at redigere titeltypografi i masteren</a:t>
            </a:r>
            <a:endParaRPr lang="da-DK"/>
          </a:p>
        </p:txBody>
      </p:sp>
      <p:sp>
        <p:nvSpPr>
          <p:cNvPr id="3" name="Pladsholder til lodret titel 2"/>
          <p:cNvSpPr>
            <a:spLocks noGrp="1"/>
          </p:cNvSpPr>
          <p:nvPr>
            <p:ph type="body" orient="vert" idx="1" hasCustomPrompt="1"/>
          </p:nvPr>
        </p:nvSpPr>
        <p:spPr>
          <a:xfrm>
            <a:off x="609600" y="274640"/>
            <a:ext cx="8026400" cy="5851525"/>
          </a:xfrm>
        </p:spPr>
        <p:txBody>
          <a:bodyPr vert="eaVert"/>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4" name="Pladsholder til dato 3"/>
          <p:cNvSpPr>
            <a:spLocks noGrp="1"/>
          </p:cNvSpPr>
          <p:nvPr>
            <p:ph type="dt" sz="half" idx="10"/>
          </p:nvPr>
        </p:nvSpPr>
        <p:spPr/>
        <p:txBody>
          <a:bodyPr/>
          <a:lstStyle>
            <a:lvl1pPr>
              <a:defRPr/>
            </a:lvl1pPr>
          </a:lstStyle>
          <a:p>
            <a:pPr>
              <a:defRPr/>
            </a:pPr>
            <a:fld id="{DC0F713F-08A7-4D10-B57F-84D7FBB88705}" type="datetimeFigureOut">
              <a:rPr lang="da-DK">
                <a:solidFill>
                  <a:prstClr val="black">
                    <a:tint val="75000"/>
                  </a:prstClr>
                </a:solidFill>
              </a:rPr>
            </a:fld>
            <a:endParaRPr lang="da-DK">
              <a:solidFill>
                <a:prstClr val="black">
                  <a:tint val="75000"/>
                </a:prstClr>
              </a:solidFill>
            </a:endParaRPr>
          </a:p>
        </p:txBody>
      </p:sp>
      <p:sp>
        <p:nvSpPr>
          <p:cNvPr id="5" name="Pladsholder til sidefod 4"/>
          <p:cNvSpPr>
            <a:spLocks noGrp="1"/>
          </p:cNvSpPr>
          <p:nvPr>
            <p:ph type="ftr" sz="quarter" idx="11"/>
          </p:nvPr>
        </p:nvSpPr>
        <p:spPr/>
        <p:txBody>
          <a:bodyPr/>
          <a:lstStyle>
            <a:lvl1pPr>
              <a:defRPr/>
            </a:lvl1pPr>
          </a:lstStyle>
          <a:p>
            <a:pPr>
              <a:defRPr/>
            </a:pPr>
            <a:endParaRPr lang="da-DK">
              <a:solidFill>
                <a:prstClr val="black">
                  <a:tint val="75000"/>
                </a:prstClr>
              </a:solidFill>
            </a:endParaRPr>
          </a:p>
        </p:txBody>
      </p:sp>
      <p:sp>
        <p:nvSpPr>
          <p:cNvPr id="6" name="Pladsholder til diasnummer 5"/>
          <p:cNvSpPr>
            <a:spLocks noGrp="1"/>
          </p:cNvSpPr>
          <p:nvPr>
            <p:ph type="sldNum" sz="quarter" idx="12"/>
          </p:nvPr>
        </p:nvSpPr>
        <p:spPr/>
        <p:txBody>
          <a:bodyPr/>
          <a:lstStyle>
            <a:lvl1pPr>
              <a:defRPr/>
            </a:lvl1pPr>
          </a:lstStyle>
          <a:p>
            <a:fld id="{81E0193E-E552-41DF-AC8B-DED682810C13}" type="slidenum">
              <a:rPr lang="da-DK"/>
            </a:fld>
            <a:endParaRPr lang="da-DK"/>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4FDFAF8B-95FB-46E5-9588-FE71955398B1}" type="datetimeFigureOut">
              <a:rPr lang="en-US">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anose="020B0604020202020204"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defRPr>
            </a:lvl1pPr>
          </a:lstStyle>
          <a:p>
            <a:pPr>
              <a:defRPr/>
            </a:pPr>
            <a:fld id="{2CB686BB-60F1-4703-894D-5C968110D2DA}" type="slidenum">
              <a:rPr lang="en-US"/>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9_Title and Content">
    <p:bg>
      <p:bgPr>
        <a:blipFill rotWithShape="1">
          <a:blip r:embed="rId2"/>
          <a:stretch>
            <a:fillRect/>
          </a:stretch>
        </a:blipFill>
        <a:effectLst/>
      </p:bgPr>
    </p:bg>
    <p:spTree>
      <p:nvGrpSpPr>
        <p:cNvPr id="1" name="Shape 6"/>
        <p:cNvGrpSpPr/>
        <p:nvPr/>
      </p:nvGrpSpPr>
      <p:grpSpPr>
        <a:xfrm>
          <a:off x="0" y="0"/>
          <a:ext cx="0" cy="0"/>
          <a:chOff x="0" y="0"/>
          <a:chExt cx="0" cy="0"/>
        </a:xfrm>
      </p:grpSpPr>
      <p:sp>
        <p:nvSpPr>
          <p:cNvPr id="7" name="Shape 7"/>
          <p:cNvSpPr txBox="1">
            <a:spLocks noGrp="1"/>
          </p:cNvSpPr>
          <p:nvPr>
            <p:ph type="title"/>
          </p:nvPr>
        </p:nvSpPr>
        <p:spPr>
          <a:xfrm>
            <a:off x="0" y="1059639"/>
            <a:ext cx="12192000" cy="711077"/>
          </a:xfrm>
          <a:prstGeom prst="rect">
            <a:avLst/>
          </a:prstGeom>
          <a:noFill/>
          <a:ln>
            <a:noFill/>
          </a:ln>
        </p:spPr>
        <p:txBody>
          <a:bodyPr spcFirstLastPara="1" wrap="square" lIns="91425" tIns="91425" rIns="91425" bIns="91425" anchor="t" anchorCtr="0"/>
          <a:lstStyle>
            <a:lvl1pPr marL="0" marR="0" lvl="0" indent="0" algn="ctr" rtl="0">
              <a:spcBef>
                <a:spcPts val="0"/>
              </a:spcBef>
              <a:spcAft>
                <a:spcPts val="0"/>
              </a:spcAft>
              <a:buClr>
                <a:schemeClr val="dk1"/>
              </a:buClr>
              <a:buSzPts val="1400"/>
              <a:buFont typeface="Arial" panose="020B0604020202020204"/>
              <a:buNone/>
              <a:defRPr sz="4800" b="1"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p:txBody>
      </p:sp>
      <p:sp>
        <p:nvSpPr>
          <p:cNvPr id="8" name="Shape 8"/>
          <p:cNvSpPr txBox="1">
            <a:spLocks noGrp="1"/>
          </p:cNvSpPr>
          <p:nvPr>
            <p:ph type="subTitle" idx="1"/>
          </p:nvPr>
        </p:nvSpPr>
        <p:spPr>
          <a:xfrm>
            <a:off x="0" y="2063840"/>
            <a:ext cx="12192000" cy="468400"/>
          </a:xfrm>
          <a:prstGeom prst="rect">
            <a:avLst/>
          </a:prstGeom>
          <a:noFill/>
          <a:ln>
            <a:noFill/>
          </a:ln>
        </p:spPr>
        <p:txBody>
          <a:bodyPr spcFirstLastPara="1" wrap="square" lIns="91425" tIns="91425" rIns="91425" bIns="91425" anchor="ctr" anchorCtr="0"/>
          <a:lstStyle>
            <a:lvl1pPr lvl="0" algn="ctr">
              <a:spcBef>
                <a:spcPts val="0"/>
              </a:spcBef>
              <a:spcAft>
                <a:spcPts val="0"/>
              </a:spcAft>
              <a:buNone/>
              <a:defRPr/>
            </a:lvl1pPr>
            <a:lvl2pPr lvl="1" algn="ctr">
              <a:spcBef>
                <a:spcPts val="0"/>
              </a:spcBef>
              <a:spcAft>
                <a:spcPts val="0"/>
              </a:spcAft>
              <a:buNone/>
              <a:defRPr/>
            </a:lvl2pPr>
            <a:lvl3pPr lvl="2" algn="ctr">
              <a:spcBef>
                <a:spcPts val="0"/>
              </a:spcBef>
              <a:spcAft>
                <a:spcPts val="0"/>
              </a:spcAft>
              <a:buNone/>
              <a:defRPr/>
            </a:lvl3pPr>
            <a:lvl4pPr lvl="3" algn="ctr">
              <a:spcBef>
                <a:spcPts val="0"/>
              </a:spcBef>
              <a:spcAft>
                <a:spcPts val="0"/>
              </a:spcAft>
              <a:buNone/>
              <a:defRPr/>
            </a:lvl4pPr>
            <a:lvl5pPr lvl="4" algn="ctr">
              <a:spcBef>
                <a:spcPts val="0"/>
              </a:spcBef>
              <a:spcAft>
                <a:spcPts val="0"/>
              </a:spcAft>
              <a:buNone/>
              <a:defRPr/>
            </a:lvl5pPr>
            <a:lvl6pPr lvl="5" algn="ctr">
              <a:spcBef>
                <a:spcPts val="0"/>
              </a:spcBef>
              <a:spcAft>
                <a:spcPts val="0"/>
              </a:spcAft>
              <a:buNone/>
              <a:defRPr/>
            </a:lvl6pPr>
            <a:lvl7pPr lvl="6" algn="ctr">
              <a:spcBef>
                <a:spcPts val="0"/>
              </a:spcBef>
              <a:spcAft>
                <a:spcPts val="0"/>
              </a:spcAft>
              <a:buNone/>
              <a:defRPr/>
            </a:lvl7pPr>
            <a:lvl8pPr lvl="7" algn="ctr">
              <a:spcBef>
                <a:spcPts val="0"/>
              </a:spcBef>
              <a:spcAft>
                <a:spcPts val="0"/>
              </a:spcAft>
              <a:buNone/>
              <a:defRPr/>
            </a:lvl8pPr>
            <a:lvl9pPr lvl="8" algn="ctr">
              <a:spcBef>
                <a:spcPts val="0"/>
              </a:spcBef>
              <a:spcAft>
                <a:spcPts val="0"/>
              </a:spcAft>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8_Title Slide">
    <p:bg>
      <p:bgPr>
        <a:blipFill rotWithShape="1">
          <a:blip r:embed="rId2"/>
          <a:stretch>
            <a:fillRect/>
          </a:stretch>
        </a:blipFill>
        <a:effectLst/>
      </p:bgPr>
    </p:bg>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0" y="0"/>
            <a:ext cx="12192000" cy="11792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Clr>
                <a:srgbClr val="3F3F3F"/>
              </a:buClr>
              <a:buSzPts val="1400"/>
              <a:buFont typeface="Arial" panose="020B0604020202020204"/>
              <a:buNone/>
              <a:defRPr sz="5865" b="0" i="0" u="none" strike="noStrike" cap="none">
                <a:solidFill>
                  <a:srgbClr val="3F3F3F"/>
                </a:solidFill>
                <a:latin typeface="Arial" panose="020B0604020202020204"/>
                <a:ea typeface="Arial" panose="020B0604020202020204"/>
                <a:cs typeface="Arial" panose="020B0604020202020204"/>
                <a:sym typeface="Arial" panose="020B0604020202020204"/>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dsholder til titel 1"/>
          <p:cNvSpPr>
            <a:spLocks noGrp="1"/>
          </p:cNvSpPr>
          <p:nvPr>
            <p:ph type="title"/>
          </p:nvPr>
        </p:nvSpPr>
        <p:spPr bwMode="auto">
          <a:xfrm>
            <a:off x="609600" y="274639"/>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da-DK"/>
              <a:t>Klik for at redigere titeltypografi i masteren</a:t>
            </a:r>
            <a:endParaRPr lang="da-DK"/>
          </a:p>
        </p:txBody>
      </p:sp>
      <p:sp>
        <p:nvSpPr>
          <p:cNvPr id="1027" name="Pladsholder til tekst 2"/>
          <p:cNvSpPr>
            <a:spLocks noGrp="1"/>
          </p:cNvSpPr>
          <p:nvPr>
            <p:ph type="body" idx="1"/>
          </p:nvPr>
        </p:nvSpPr>
        <p:spPr bwMode="auto">
          <a:xfrm>
            <a:off x="609600" y="1600202"/>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da-DK"/>
              <a:t>Klik for at redigere typografi i masteren</a:t>
            </a:r>
            <a:endParaRPr lang="da-DK"/>
          </a:p>
          <a:p>
            <a:pPr lvl="1"/>
            <a:r>
              <a:rPr lang="da-DK"/>
              <a:t>Andet niveau</a:t>
            </a:r>
            <a:endParaRPr lang="da-DK"/>
          </a:p>
          <a:p>
            <a:pPr lvl="2"/>
            <a:r>
              <a:rPr lang="da-DK"/>
              <a:t>Tredje niveau</a:t>
            </a:r>
            <a:endParaRPr lang="da-DK"/>
          </a:p>
          <a:p>
            <a:pPr lvl="3"/>
            <a:r>
              <a:rPr lang="da-DK"/>
              <a:t>Fjerde niveau</a:t>
            </a:r>
            <a:endParaRPr lang="da-DK"/>
          </a:p>
          <a:p>
            <a:pPr lvl="4"/>
            <a:r>
              <a:rPr lang="da-DK"/>
              <a:t>Femte niveau</a:t>
            </a:r>
            <a:endParaRPr lang="da-DK"/>
          </a:p>
        </p:txBody>
      </p:sp>
      <p:sp>
        <p:nvSpPr>
          <p:cNvPr id="4" name="Pladsholder til dato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6AA1F68-DFA8-41F4-95C4-F9FB8A880C16}" type="datetimeFigureOut">
              <a:rPr lang="da-DK">
                <a:solidFill>
                  <a:prstClr val="black">
                    <a:tint val="75000"/>
                  </a:prstClr>
                </a:solidFill>
                <a:cs typeface="Arial" panose="020B0604020202020204"/>
                <a:sym typeface="Arial" panose="020B0604020202020204"/>
              </a:rPr>
            </a:fld>
            <a:endParaRPr lang="da-DK">
              <a:solidFill>
                <a:prstClr val="black">
                  <a:tint val="75000"/>
                </a:prstClr>
              </a:solidFill>
              <a:cs typeface="Arial" panose="020B0604020202020204"/>
              <a:sym typeface="Arial" panose="020B0604020202020204"/>
            </a:endParaRPr>
          </a:p>
        </p:txBody>
      </p:sp>
      <p:sp>
        <p:nvSpPr>
          <p:cNvPr id="5" name="Pladsholder til sidefod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da-DK">
              <a:solidFill>
                <a:prstClr val="black">
                  <a:tint val="75000"/>
                </a:prstClr>
              </a:solidFill>
              <a:cs typeface="Arial" panose="020B0604020202020204"/>
              <a:sym typeface="Arial" panose="020B0604020202020204"/>
            </a:endParaRPr>
          </a:p>
        </p:txBody>
      </p:sp>
      <p:sp>
        <p:nvSpPr>
          <p:cNvPr id="6" name="Pladsholder til diasnummer 5"/>
          <p:cNvSpPr>
            <a:spLocks noGrp="1"/>
          </p:cNvSpPr>
          <p:nvPr>
            <p:ph type="sldNum" sz="quarter" idx="4"/>
          </p:nvPr>
        </p:nvSpPr>
        <p:spPr>
          <a:xfrm>
            <a:off x="8737600" y="6356352"/>
            <a:ext cx="2844800"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fontAlgn="base">
              <a:spcBef>
                <a:spcPct val="0"/>
              </a:spcBef>
              <a:spcAft>
                <a:spcPct val="0"/>
              </a:spcAft>
            </a:pPr>
            <a:fld id="{DBBDF1D1-13F6-4285-B1D4-E47DE05C18DE}" type="slidenum">
              <a:rPr lang="da-DK">
                <a:cs typeface="Arial" panose="020B0604020202020204"/>
                <a:sym typeface="Arial" panose="020B0604020202020204"/>
              </a:rPr>
            </a:fld>
            <a:endParaRPr lang="da-DK">
              <a:cs typeface="Arial" panose="020B0604020202020204"/>
              <a:sym typeface="Arial" panose="020B060402020202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Shape 77"/>
          <p:cNvSpPr txBox="1">
            <a:spLocks noGrp="1"/>
          </p:cNvSpPr>
          <p:nvPr>
            <p:ph type="title"/>
          </p:nvPr>
        </p:nvSpPr>
        <p:spPr>
          <a:xfrm>
            <a:off x="3612129" y="1884408"/>
            <a:ext cx="8000852" cy="1079129"/>
          </a:xfrm>
          <a:prstGeom prst="rect">
            <a:avLst/>
          </a:prstGeom>
          <a:noFill/>
          <a:ln>
            <a:noFill/>
          </a:ln>
        </p:spPr>
        <p:txBody>
          <a:bodyPr spcFirstLastPara="1" vert="horz" wrap="square" lIns="121900" tIns="60933" rIns="121900" bIns="60933" numCol="1" rtlCol="0" anchor="t" anchorCtr="0" compatLnSpc="1">
            <a:noAutofit/>
          </a:bodyPr>
          <a:lstStyle/>
          <a:p>
            <a:pPr algn="r"/>
            <a:r>
              <a:rPr lang="en-US" sz="2665">
                <a:latin typeface="Arial Black" panose="020B0A04020102020204" pitchFamily="34" charset="0"/>
              </a:rPr>
              <a:t>Roadmap Program Kegiatan Smart City Kabupaten Kebumen</a:t>
            </a:r>
            <a:endParaRPr lang="en-US" sz="2665">
              <a:latin typeface="Arial Black" panose="020B0A04020102020204" pitchFamily="34" charset="0"/>
            </a:endParaRPr>
          </a:p>
        </p:txBody>
      </p:sp>
      <p:pic>
        <p:nvPicPr>
          <p:cNvPr id="9220" name="Picture 4" descr="Image result for logo Kebumen 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79019" y="539564"/>
            <a:ext cx="1443840" cy="18844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Visi</a:t>
            </a:r>
            <a:r>
              <a:rPr lang="en-US" dirty="0"/>
              <a:t> Smart City </a:t>
            </a:r>
            <a:r>
              <a:rPr lang="en-US" dirty="0" err="1"/>
              <a:t>Kebumen</a:t>
            </a:r>
            <a:r>
              <a:rPr lang="en-US" dirty="0"/>
              <a:t> </a:t>
            </a:r>
            <a:endParaRPr lang="en-US" dirty="0"/>
          </a:p>
        </p:txBody>
      </p:sp>
      <p:sp>
        <p:nvSpPr>
          <p:cNvPr id="3" name="TextBox 2"/>
          <p:cNvSpPr txBox="1"/>
          <p:nvPr/>
        </p:nvSpPr>
        <p:spPr>
          <a:xfrm>
            <a:off x="1472784" y="2828835"/>
            <a:ext cx="9883967" cy="1569660"/>
          </a:xfrm>
          <a:prstGeom prst="rect">
            <a:avLst/>
          </a:prstGeom>
          <a:noFill/>
        </p:spPr>
        <p:txBody>
          <a:bodyPr wrap="square" rtlCol="0">
            <a:spAutoFit/>
          </a:bodyPr>
          <a:lstStyle/>
          <a:p>
            <a:pPr algn="ctr"/>
            <a:r>
              <a:rPr lang="en-US" sz="2400" b="1" dirty="0"/>
              <a:t>“Bersama </a:t>
            </a:r>
            <a:r>
              <a:rPr lang="en-US" sz="2400" b="1" dirty="0" err="1"/>
              <a:t>Menuju</a:t>
            </a:r>
            <a:r>
              <a:rPr lang="en-US" sz="2400" b="1" dirty="0"/>
              <a:t> Masyarakat </a:t>
            </a:r>
            <a:r>
              <a:rPr lang="en-US" sz="2400" b="1" dirty="0" err="1"/>
              <a:t>Kebumen</a:t>
            </a:r>
            <a:r>
              <a:rPr lang="en-US" sz="2400" b="1" dirty="0"/>
              <a:t> yang Sejahtera, </a:t>
            </a:r>
            <a:r>
              <a:rPr lang="en-US" sz="2400" b="1" dirty="0" err="1"/>
              <a:t>Unggul</a:t>
            </a:r>
            <a:r>
              <a:rPr lang="en-US" sz="2400" b="1" dirty="0"/>
              <a:t>, </a:t>
            </a:r>
            <a:r>
              <a:rPr lang="en-US" sz="2400" b="1" dirty="0" err="1"/>
              <a:t>Berdaya</a:t>
            </a:r>
            <a:r>
              <a:rPr lang="en-US" sz="2400" b="1" dirty="0"/>
              <a:t>, </a:t>
            </a:r>
            <a:r>
              <a:rPr lang="en-US" sz="2400" b="1" dirty="0" err="1"/>
              <a:t>Agamis</a:t>
            </a:r>
            <a:r>
              <a:rPr lang="en-US" sz="2400" b="1" dirty="0"/>
              <a:t> dan </a:t>
            </a:r>
            <a:r>
              <a:rPr lang="en-US" sz="2400" b="1" dirty="0" err="1"/>
              <a:t>Berkelanjutan</a:t>
            </a:r>
            <a:r>
              <a:rPr lang="en-US" sz="2400" b="1" dirty="0"/>
              <a:t> </a:t>
            </a:r>
            <a:r>
              <a:rPr lang="en-US" sz="2400" b="1" dirty="0" err="1"/>
              <a:t>dengan</a:t>
            </a:r>
            <a:r>
              <a:rPr lang="en-US" sz="2400" b="1" dirty="0"/>
              <a:t> </a:t>
            </a:r>
            <a:r>
              <a:rPr lang="en-US" sz="2400" b="1" dirty="0" err="1"/>
              <a:t>Memanfaatkan</a:t>
            </a:r>
            <a:r>
              <a:rPr lang="en-US" sz="2400" b="1" dirty="0"/>
              <a:t> </a:t>
            </a:r>
            <a:r>
              <a:rPr lang="en-US" sz="2400" b="1" dirty="0" err="1"/>
              <a:t>Teknologi</a:t>
            </a:r>
            <a:r>
              <a:rPr lang="en-US" sz="2400" b="1" dirty="0"/>
              <a:t> </a:t>
            </a:r>
            <a:r>
              <a:rPr lang="en-US" sz="2400" b="1" dirty="0" err="1"/>
              <a:t>Komunikasi</a:t>
            </a:r>
            <a:r>
              <a:rPr lang="en-US" sz="2400" b="1" dirty="0"/>
              <a:t> dan </a:t>
            </a:r>
            <a:r>
              <a:rPr lang="en-US" sz="2400" b="1" dirty="0" err="1"/>
              <a:t>Informasi</a:t>
            </a:r>
            <a:r>
              <a:rPr lang="en-US" sz="2400" b="1" dirty="0"/>
              <a:t> dan </a:t>
            </a:r>
            <a:r>
              <a:rPr lang="en-US" sz="2400" b="1" dirty="0" err="1"/>
              <a:t>Kolaborasi</a:t>
            </a:r>
            <a:r>
              <a:rPr lang="en-US" sz="2400" b="1" dirty="0"/>
              <a:t> Lintas </a:t>
            </a:r>
            <a:r>
              <a:rPr lang="en-US" sz="2400" b="1" dirty="0" err="1"/>
              <a:t>Sektoral</a:t>
            </a:r>
            <a:r>
              <a:rPr lang="en-US" sz="2400" b="1" dirty="0"/>
              <a:t>”</a:t>
            </a:r>
            <a:endParaRPr 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Governance</a:t>
            </a:r>
            <a:endParaRPr lang="en-US" dirty="0"/>
          </a:p>
        </p:txBody>
      </p:sp>
      <p:sp>
        <p:nvSpPr>
          <p:cNvPr id="5" name="Rectangle 4"/>
          <p:cNvSpPr/>
          <p:nvPr/>
        </p:nvSpPr>
        <p:spPr>
          <a:xfrm>
            <a:off x="1495424" y="1928336"/>
            <a:ext cx="8220075" cy="2400657"/>
          </a:xfrm>
          <a:prstGeom prst="rect">
            <a:avLst/>
          </a:prstGeom>
        </p:spPr>
        <p:txBody>
          <a:bodyPr wrap="square">
            <a:spAutoFit/>
          </a:bodyPr>
          <a:lstStyle/>
          <a:p>
            <a:pPr marL="171450" indent="-171450">
              <a:buFont typeface="Arial" panose="020B0604020202020204" pitchFamily="34" charset="0"/>
              <a:buChar char="•"/>
            </a:pPr>
            <a:r>
              <a:rPr lang="en-US" sz="3000" dirty="0" err="1"/>
              <a:t>Menghadirkan</a:t>
            </a:r>
            <a:r>
              <a:rPr lang="en-US" sz="3000" dirty="0"/>
              <a:t> </a:t>
            </a:r>
            <a:r>
              <a:rPr lang="en-US" sz="3000" dirty="0" err="1"/>
              <a:t>pelayanan</a:t>
            </a:r>
            <a:r>
              <a:rPr lang="en-US" sz="3000" dirty="0"/>
              <a:t> </a:t>
            </a:r>
            <a:r>
              <a:rPr lang="en-US" sz="3000" dirty="0" err="1"/>
              <a:t>publik</a:t>
            </a:r>
            <a:r>
              <a:rPr lang="en-US" sz="3000" dirty="0"/>
              <a:t> yang </a:t>
            </a:r>
            <a:r>
              <a:rPr lang="en-US" sz="3000" dirty="0" err="1"/>
              <a:t>inklusif</a:t>
            </a:r>
            <a:r>
              <a:rPr lang="en-US" sz="3000" dirty="0"/>
              <a:t> </a:t>
            </a:r>
            <a:r>
              <a:rPr lang="en-US" sz="3000" dirty="0" err="1"/>
              <a:t>berbasis</a:t>
            </a:r>
            <a:r>
              <a:rPr lang="en-US" sz="3000" dirty="0"/>
              <a:t> simplicity</a:t>
            </a:r>
            <a:endParaRPr lang="en-US" sz="3000" dirty="0"/>
          </a:p>
          <a:p>
            <a:pPr marL="171450" indent="-171450">
              <a:buFont typeface="Arial" panose="020B0604020202020204" pitchFamily="34" charset="0"/>
              <a:buChar char="•"/>
            </a:pPr>
            <a:r>
              <a:rPr lang="en-US" sz="3000" dirty="0" err="1"/>
              <a:t>Menguatkan</a:t>
            </a:r>
            <a:r>
              <a:rPr lang="en-US" sz="3000" dirty="0"/>
              <a:t> tata </a:t>
            </a:r>
            <a:r>
              <a:rPr lang="en-US" sz="3000" dirty="0" err="1"/>
              <a:t>kelola</a:t>
            </a:r>
            <a:r>
              <a:rPr lang="en-US" sz="3000" dirty="0"/>
              <a:t> </a:t>
            </a:r>
            <a:r>
              <a:rPr lang="en-US" sz="3000" dirty="0" err="1"/>
              <a:t>pemerintahan</a:t>
            </a:r>
            <a:r>
              <a:rPr lang="en-US" sz="3000" dirty="0"/>
              <a:t> yang </a:t>
            </a:r>
            <a:r>
              <a:rPr lang="en-US" sz="3000" dirty="0" err="1"/>
              <a:t>baik</a:t>
            </a:r>
            <a:endParaRPr lang="en-US" sz="3000" dirty="0"/>
          </a:p>
          <a:p>
            <a:pPr marL="171450" indent="-171450">
              <a:buFont typeface="Arial" panose="020B0604020202020204" pitchFamily="34" charset="0"/>
              <a:buChar char="•"/>
            </a:pPr>
            <a:r>
              <a:rPr lang="en-US" sz="3000" dirty="0" err="1"/>
              <a:t>Meningkatkan</a:t>
            </a:r>
            <a:r>
              <a:rPr lang="en-US" sz="3000" dirty="0"/>
              <a:t> </a:t>
            </a:r>
            <a:r>
              <a:rPr lang="en-US" sz="3000" dirty="0" err="1"/>
              <a:t>aksesibilitas</a:t>
            </a:r>
            <a:r>
              <a:rPr lang="en-US" sz="3000" dirty="0"/>
              <a:t> </a:t>
            </a:r>
            <a:r>
              <a:rPr lang="en-US" sz="3000" dirty="0" err="1"/>
              <a:t>kebijakan</a:t>
            </a:r>
            <a:r>
              <a:rPr lang="en-US" sz="3000" dirty="0"/>
              <a:t> </a:t>
            </a:r>
            <a:r>
              <a:rPr lang="en-US" sz="3000" dirty="0" err="1"/>
              <a:t>publik</a:t>
            </a:r>
            <a:r>
              <a:rPr lang="en-US" sz="3000" dirty="0"/>
              <a:t> yang </a:t>
            </a:r>
            <a:r>
              <a:rPr lang="en-US" sz="3000" dirty="0" err="1"/>
              <a:t>partisipatif</a:t>
            </a:r>
            <a:r>
              <a:rPr lang="en-US" sz="3000" dirty="0"/>
              <a:t>, </a:t>
            </a:r>
            <a:r>
              <a:rPr lang="en-US" sz="3000" dirty="0" err="1"/>
              <a:t>transparan</a:t>
            </a:r>
            <a:r>
              <a:rPr lang="en-US" sz="3000" dirty="0"/>
              <a:t>, dan </a:t>
            </a:r>
            <a:r>
              <a:rPr lang="en-US" sz="3000" dirty="0" err="1"/>
              <a:t>akuntabel</a:t>
            </a:r>
            <a:endParaRPr lang="en-US" sz="3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Branding</a:t>
            </a:r>
            <a:endParaRPr lang="en-US" dirty="0"/>
          </a:p>
        </p:txBody>
      </p:sp>
      <p:sp>
        <p:nvSpPr>
          <p:cNvPr id="5" name="Rectangle 4"/>
          <p:cNvSpPr/>
          <p:nvPr/>
        </p:nvSpPr>
        <p:spPr>
          <a:xfrm>
            <a:off x="1771649" y="1556861"/>
            <a:ext cx="8220075" cy="4324261"/>
          </a:xfrm>
          <a:prstGeom prst="rect">
            <a:avLst/>
          </a:prstGeom>
        </p:spPr>
        <p:txBody>
          <a:bodyPr wrap="square">
            <a:spAutoFit/>
          </a:bodyPr>
          <a:lstStyle/>
          <a:p>
            <a:pPr marL="285750" indent="-285750">
              <a:buFont typeface="Arial" panose="020B0604020202020204" pitchFamily="34" charset="0"/>
              <a:buChar char="•"/>
            </a:pPr>
            <a:r>
              <a:rPr lang="en-US" sz="2500" dirty="0" err="1"/>
              <a:t>Membangun</a:t>
            </a:r>
            <a:r>
              <a:rPr lang="en-US" sz="2500" dirty="0"/>
              <a:t> dan </a:t>
            </a:r>
            <a:r>
              <a:rPr lang="en-US" sz="2500" dirty="0" err="1"/>
              <a:t>mengembangkan</a:t>
            </a:r>
            <a:r>
              <a:rPr lang="en-US" sz="2500" dirty="0"/>
              <a:t> </a:t>
            </a:r>
            <a:r>
              <a:rPr lang="en-US" sz="2500" dirty="0" err="1"/>
              <a:t>destinasi</a:t>
            </a:r>
            <a:r>
              <a:rPr lang="en-US" sz="2500" dirty="0"/>
              <a:t> </a:t>
            </a:r>
            <a:r>
              <a:rPr lang="en-US" sz="2500" dirty="0" err="1"/>
              <a:t>wisata</a:t>
            </a:r>
            <a:r>
              <a:rPr lang="en-US" sz="2500" dirty="0"/>
              <a:t> </a:t>
            </a:r>
            <a:r>
              <a:rPr lang="en-US" sz="2500" dirty="0" err="1"/>
              <a:t>Kebumen</a:t>
            </a:r>
            <a:endParaRPr lang="en-US" sz="2500" dirty="0"/>
          </a:p>
          <a:p>
            <a:pPr marL="285750" indent="-285750">
              <a:buFont typeface="Arial" panose="020B0604020202020204" pitchFamily="34" charset="0"/>
              <a:buChar char="•"/>
            </a:pPr>
            <a:r>
              <a:rPr lang="en-US" sz="2500" dirty="0" err="1"/>
              <a:t>Membangun</a:t>
            </a:r>
            <a:r>
              <a:rPr lang="en-US" sz="2500" dirty="0"/>
              <a:t> </a:t>
            </a:r>
            <a:r>
              <a:rPr lang="en-US" sz="2500" dirty="0" err="1"/>
              <a:t>infrastruktur</a:t>
            </a:r>
            <a:r>
              <a:rPr lang="en-US" sz="2500" dirty="0"/>
              <a:t> dan </a:t>
            </a:r>
            <a:r>
              <a:rPr lang="en-US" sz="2500" dirty="0" err="1"/>
              <a:t>ekosistem</a:t>
            </a:r>
            <a:r>
              <a:rPr lang="en-US" sz="2500" dirty="0"/>
              <a:t> </a:t>
            </a:r>
            <a:r>
              <a:rPr lang="en-US" sz="2500" dirty="0" err="1"/>
              <a:t>pariwisata</a:t>
            </a:r>
            <a:r>
              <a:rPr lang="en-US" sz="2500" dirty="0"/>
              <a:t> </a:t>
            </a:r>
            <a:r>
              <a:rPr lang="en-US" sz="2500" dirty="0" err="1"/>
              <a:t>Kebumen</a:t>
            </a:r>
            <a:r>
              <a:rPr lang="en-US" sz="2500" dirty="0"/>
              <a:t> yang </a:t>
            </a:r>
            <a:r>
              <a:rPr lang="en-US" sz="2500" dirty="0" err="1"/>
              <a:t>terintegrasi</a:t>
            </a:r>
            <a:r>
              <a:rPr lang="en-US" sz="2500" dirty="0"/>
              <a:t> dan </a:t>
            </a:r>
            <a:r>
              <a:rPr lang="en-US" sz="2500" dirty="0" err="1"/>
              <a:t>mempesona</a:t>
            </a:r>
            <a:endParaRPr lang="en-US" sz="2500" dirty="0"/>
          </a:p>
          <a:p>
            <a:pPr marL="285750" indent="-285750">
              <a:buFont typeface="Arial" panose="020B0604020202020204" pitchFamily="34" charset="0"/>
              <a:buChar char="•"/>
            </a:pPr>
            <a:r>
              <a:rPr lang="en-US" sz="2500" dirty="0" err="1"/>
              <a:t>Menghadirkan</a:t>
            </a:r>
            <a:r>
              <a:rPr lang="en-US" sz="2500" dirty="0"/>
              <a:t> platform Dashboard dan Portal </a:t>
            </a:r>
            <a:r>
              <a:rPr lang="en-US" sz="2500" dirty="0" err="1"/>
              <a:t>Investasi</a:t>
            </a:r>
            <a:r>
              <a:rPr lang="en-US" sz="2500" dirty="0"/>
              <a:t> Daerah yang </a:t>
            </a:r>
            <a:r>
              <a:rPr lang="en-US" sz="2500" dirty="0" err="1"/>
              <a:t>interaktif</a:t>
            </a:r>
            <a:r>
              <a:rPr lang="en-US" sz="2500" dirty="0"/>
              <a:t>, </a:t>
            </a:r>
            <a:r>
              <a:rPr lang="en-US" sz="2500" dirty="0" err="1"/>
              <a:t>atraktif</a:t>
            </a:r>
            <a:r>
              <a:rPr lang="en-US" sz="2500" dirty="0"/>
              <a:t> dan </a:t>
            </a:r>
            <a:r>
              <a:rPr lang="en-US" sz="2500" dirty="0" err="1"/>
              <a:t>informatif</a:t>
            </a:r>
            <a:endParaRPr lang="en-US" sz="2500" dirty="0"/>
          </a:p>
          <a:p>
            <a:pPr marL="285750" indent="-285750">
              <a:buFont typeface="Arial" panose="020B0604020202020204" pitchFamily="34" charset="0"/>
              <a:buChar char="•"/>
            </a:pPr>
            <a:r>
              <a:rPr lang="en-US" sz="2500" dirty="0" err="1"/>
              <a:t>Membangun</a:t>
            </a:r>
            <a:r>
              <a:rPr lang="en-US" sz="2500" dirty="0"/>
              <a:t> platform market place </a:t>
            </a:r>
            <a:r>
              <a:rPr lang="en-US" sz="2500" dirty="0" err="1"/>
              <a:t>Kebumen</a:t>
            </a:r>
            <a:r>
              <a:rPr lang="en-US" sz="2500" dirty="0"/>
              <a:t> </a:t>
            </a:r>
            <a:r>
              <a:rPr lang="en-US" sz="2500" dirty="0" err="1"/>
              <a:t>untuk</a:t>
            </a:r>
            <a:r>
              <a:rPr lang="en-US" sz="2500" dirty="0"/>
              <a:t> </a:t>
            </a:r>
            <a:r>
              <a:rPr lang="en-US" sz="2500" dirty="0" err="1"/>
              <a:t>memasarkan</a:t>
            </a:r>
            <a:r>
              <a:rPr lang="en-US" sz="2500" dirty="0"/>
              <a:t> </a:t>
            </a:r>
            <a:r>
              <a:rPr lang="en-US" sz="2500" dirty="0" err="1"/>
              <a:t>produk</a:t>
            </a:r>
            <a:r>
              <a:rPr lang="en-US" sz="2500" dirty="0"/>
              <a:t> dan </a:t>
            </a:r>
            <a:r>
              <a:rPr lang="en-US" sz="2500" dirty="0" err="1"/>
              <a:t>jasa</a:t>
            </a:r>
            <a:r>
              <a:rPr lang="en-US" sz="2500" dirty="0"/>
              <a:t> </a:t>
            </a:r>
            <a:r>
              <a:rPr lang="en-US" sz="2500" dirty="0" err="1"/>
              <a:t>industri</a:t>
            </a:r>
            <a:r>
              <a:rPr lang="en-US" sz="2500" dirty="0"/>
              <a:t> </a:t>
            </a:r>
            <a:r>
              <a:rPr lang="en-US" sz="2500" dirty="0" err="1"/>
              <a:t>kreatif</a:t>
            </a:r>
            <a:r>
              <a:rPr lang="en-US" sz="2500" dirty="0"/>
              <a:t> </a:t>
            </a:r>
            <a:r>
              <a:rPr lang="en-US" sz="2500" dirty="0" err="1"/>
              <a:t>daerah</a:t>
            </a:r>
            <a:r>
              <a:rPr lang="en-US" sz="2500" dirty="0"/>
              <a:t> </a:t>
            </a:r>
            <a:r>
              <a:rPr lang="en-US" sz="2500" dirty="0" err="1"/>
              <a:t>secara</a:t>
            </a:r>
            <a:r>
              <a:rPr lang="en-US" sz="2500" dirty="0"/>
              <a:t> </a:t>
            </a:r>
            <a:r>
              <a:rPr lang="en-US" sz="2500" dirty="0" err="1"/>
              <a:t>kondusif</a:t>
            </a:r>
            <a:r>
              <a:rPr lang="en-US" sz="2500" dirty="0"/>
              <a:t> dan </a:t>
            </a:r>
            <a:r>
              <a:rPr lang="en-US" sz="2500" dirty="0" err="1"/>
              <a:t>nyaman</a:t>
            </a:r>
            <a:endParaRPr lang="en-US" sz="2500" dirty="0"/>
          </a:p>
          <a:p>
            <a:pPr marL="285750" indent="-285750">
              <a:buFont typeface="Arial" panose="020B0604020202020204" pitchFamily="34" charset="0"/>
              <a:buChar char="•"/>
            </a:pPr>
            <a:r>
              <a:rPr lang="en-US" sz="2500" dirty="0" err="1"/>
              <a:t>Menghadirkan</a:t>
            </a:r>
            <a:r>
              <a:rPr lang="en-US" sz="2500" dirty="0"/>
              <a:t> Landmark </a:t>
            </a:r>
            <a:r>
              <a:rPr lang="en-US" sz="2500" dirty="0" err="1"/>
              <a:t>Kebumen</a:t>
            </a:r>
            <a:r>
              <a:rPr lang="en-US" sz="2500" dirty="0"/>
              <a:t> </a:t>
            </a:r>
            <a:r>
              <a:rPr lang="en-US" sz="2500" dirty="0" err="1"/>
              <a:t>sebagai</a:t>
            </a:r>
            <a:r>
              <a:rPr lang="en-US" sz="2500" dirty="0"/>
              <a:t> </a:t>
            </a:r>
            <a:r>
              <a:rPr lang="en-US" sz="2500" dirty="0" err="1"/>
              <a:t>kota</a:t>
            </a:r>
            <a:r>
              <a:rPr lang="en-US" sz="2500" dirty="0"/>
              <a:t> yang </a:t>
            </a:r>
            <a:r>
              <a:rPr lang="en-US" sz="2500" dirty="0" err="1"/>
              <a:t>unggul</a:t>
            </a:r>
            <a:r>
              <a:rPr lang="en-US" sz="2500" dirty="0"/>
              <a:t>, </a:t>
            </a:r>
            <a:r>
              <a:rPr lang="en-US" sz="2500" dirty="0" err="1"/>
              <a:t>berdaya</a:t>
            </a:r>
            <a:r>
              <a:rPr lang="en-US" sz="2500" dirty="0"/>
              <a:t> dan </a:t>
            </a:r>
            <a:r>
              <a:rPr lang="en-US" sz="2500" dirty="0" err="1"/>
              <a:t>agamis</a:t>
            </a:r>
            <a:endParaRPr lang="en-US" sz="2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Economy</a:t>
            </a:r>
            <a:endParaRPr lang="en-US" dirty="0"/>
          </a:p>
        </p:txBody>
      </p:sp>
      <p:sp>
        <p:nvSpPr>
          <p:cNvPr id="5" name="Rectangle 4"/>
          <p:cNvSpPr/>
          <p:nvPr/>
        </p:nvSpPr>
        <p:spPr>
          <a:xfrm>
            <a:off x="1771649" y="1556861"/>
            <a:ext cx="8220075" cy="3108543"/>
          </a:xfrm>
          <a:prstGeom prst="rect">
            <a:avLst/>
          </a:prstGeom>
        </p:spPr>
        <p:txBody>
          <a:bodyPr wrap="square">
            <a:spAutoFit/>
          </a:bodyPr>
          <a:lstStyle/>
          <a:p>
            <a:pPr marL="171450" indent="-171450">
              <a:buFont typeface="Arial" panose="020B0604020202020204" pitchFamily="34" charset="0"/>
              <a:buChar char="•"/>
            </a:pPr>
            <a:r>
              <a:rPr lang="en-US" sz="2800" dirty="0" err="1"/>
              <a:t>Meningkatkan</a:t>
            </a:r>
            <a:r>
              <a:rPr lang="en-US" sz="2800" dirty="0"/>
              <a:t> </a:t>
            </a:r>
            <a:r>
              <a:rPr lang="en-US" sz="2800" dirty="0" err="1"/>
              <a:t>daya</a:t>
            </a:r>
            <a:r>
              <a:rPr lang="en-US" sz="2800" dirty="0"/>
              <a:t> </a:t>
            </a:r>
            <a:r>
              <a:rPr lang="en-US" sz="2800" dirty="0" err="1"/>
              <a:t>saing</a:t>
            </a:r>
            <a:r>
              <a:rPr lang="en-US" sz="2800" dirty="0"/>
              <a:t> </a:t>
            </a:r>
            <a:r>
              <a:rPr lang="en-US" sz="2800" dirty="0" err="1"/>
              <a:t>kawasan</a:t>
            </a:r>
            <a:r>
              <a:rPr lang="en-US" sz="2800" dirty="0"/>
              <a:t> </a:t>
            </a:r>
            <a:r>
              <a:rPr lang="en-US" sz="2800" dirty="0" err="1"/>
              <a:t>industri</a:t>
            </a:r>
            <a:r>
              <a:rPr lang="en-US" sz="2800" dirty="0"/>
              <a:t> di </a:t>
            </a:r>
            <a:r>
              <a:rPr lang="en-US" sz="2800" dirty="0" err="1"/>
              <a:t>dukung</a:t>
            </a:r>
            <a:r>
              <a:rPr lang="en-US" sz="2800" dirty="0"/>
              <a:t> </a:t>
            </a:r>
            <a:r>
              <a:rPr lang="en-US" sz="2800" dirty="0" err="1"/>
              <a:t>kemantapan</a:t>
            </a:r>
            <a:r>
              <a:rPr lang="en-US" sz="2800" dirty="0"/>
              <a:t> </a:t>
            </a:r>
            <a:r>
              <a:rPr lang="en-US" sz="2800" dirty="0" err="1"/>
              <a:t>infrastruktur</a:t>
            </a:r>
            <a:r>
              <a:rPr lang="en-US" sz="2800" dirty="0"/>
              <a:t> dan </a:t>
            </a:r>
            <a:r>
              <a:rPr lang="en-US" sz="2800" dirty="0" err="1"/>
              <a:t>konektivitas</a:t>
            </a:r>
            <a:r>
              <a:rPr lang="en-US" sz="2800" dirty="0"/>
              <a:t> </a:t>
            </a:r>
            <a:r>
              <a:rPr lang="en-US" sz="2800" dirty="0" err="1"/>
              <a:t>daerah</a:t>
            </a:r>
            <a:endParaRPr lang="en-US" sz="2800" dirty="0"/>
          </a:p>
          <a:p>
            <a:pPr marL="171450" indent="-171450">
              <a:buFont typeface="Arial" panose="020B0604020202020204" pitchFamily="34" charset="0"/>
              <a:buChar char="•"/>
            </a:pPr>
            <a:r>
              <a:rPr lang="en-US" sz="2800" dirty="0" err="1"/>
              <a:t>Pemberdayaan</a:t>
            </a:r>
            <a:r>
              <a:rPr lang="en-US" sz="2800" dirty="0"/>
              <a:t> </a:t>
            </a:r>
            <a:r>
              <a:rPr lang="en-US" sz="2800" dirty="0" err="1"/>
              <a:t>ekonomi</a:t>
            </a:r>
            <a:r>
              <a:rPr lang="en-US" sz="2800" dirty="0"/>
              <a:t> </a:t>
            </a:r>
            <a:r>
              <a:rPr lang="en-US" sz="2800" dirty="0" err="1"/>
              <a:t>masyarakat</a:t>
            </a:r>
            <a:r>
              <a:rPr lang="en-US" sz="2800" dirty="0"/>
              <a:t> </a:t>
            </a:r>
            <a:r>
              <a:rPr lang="en-US" sz="2800" dirty="0" err="1"/>
              <a:t>berbasis</a:t>
            </a:r>
            <a:r>
              <a:rPr lang="en-US" sz="2800" dirty="0"/>
              <a:t> </a:t>
            </a:r>
            <a:r>
              <a:rPr lang="en-US" sz="2800" dirty="0" err="1"/>
              <a:t>pengembangan</a:t>
            </a:r>
            <a:r>
              <a:rPr lang="en-US" sz="2800" dirty="0"/>
              <a:t> </a:t>
            </a:r>
            <a:r>
              <a:rPr lang="en-US" sz="2800" dirty="0" err="1"/>
              <a:t>potensi</a:t>
            </a:r>
            <a:r>
              <a:rPr lang="en-US" sz="2800" dirty="0"/>
              <a:t> </a:t>
            </a:r>
            <a:r>
              <a:rPr lang="en-US" sz="2800" dirty="0" err="1"/>
              <a:t>lokal</a:t>
            </a:r>
            <a:r>
              <a:rPr lang="en-US" sz="2800" dirty="0"/>
              <a:t> </a:t>
            </a:r>
            <a:r>
              <a:rPr lang="en-US" sz="2800" dirty="0" err="1"/>
              <a:t>unggulan</a:t>
            </a:r>
            <a:endParaRPr lang="en-US" sz="2800" dirty="0"/>
          </a:p>
          <a:p>
            <a:pPr marL="171450" indent="-171450">
              <a:buFont typeface="Arial" panose="020B0604020202020204" pitchFamily="34" charset="0"/>
              <a:buChar char="•"/>
            </a:pPr>
            <a:r>
              <a:rPr lang="en-US" sz="2800" dirty="0" err="1"/>
              <a:t>Mengembangkan</a:t>
            </a:r>
            <a:r>
              <a:rPr lang="en-US" sz="2800" dirty="0"/>
              <a:t> platform e-commerce </a:t>
            </a:r>
            <a:r>
              <a:rPr lang="en-US" sz="2800" dirty="0" err="1"/>
              <a:t>dengan</a:t>
            </a:r>
            <a:r>
              <a:rPr lang="en-US" sz="2800" dirty="0"/>
              <a:t> </a:t>
            </a:r>
            <a:r>
              <a:rPr lang="en-US" sz="2800" dirty="0" err="1"/>
              <a:t>mekanisme</a:t>
            </a:r>
            <a:r>
              <a:rPr lang="en-US" sz="2800" dirty="0"/>
              <a:t> </a:t>
            </a:r>
            <a:r>
              <a:rPr lang="en-US" sz="2800" dirty="0" err="1"/>
              <a:t>pembiayaan</a:t>
            </a:r>
            <a:r>
              <a:rPr lang="en-US" sz="2800" dirty="0"/>
              <a:t> yang </a:t>
            </a:r>
            <a:r>
              <a:rPr lang="en-US" sz="2800" dirty="0" err="1"/>
              <a:t>terintegrasi</a:t>
            </a:r>
            <a:r>
              <a:rPr lang="en-US" sz="2800" dirty="0"/>
              <a:t> </a:t>
            </a:r>
            <a:r>
              <a:rPr lang="en-US" sz="2800" dirty="0" err="1"/>
              <a:t>dengan</a:t>
            </a:r>
            <a:r>
              <a:rPr lang="en-US" sz="2800" dirty="0"/>
              <a:t> </a:t>
            </a:r>
            <a:r>
              <a:rPr lang="en-US" sz="2800" dirty="0" err="1"/>
              <a:t>perbankan</a:t>
            </a:r>
            <a:endParaRPr 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Living</a:t>
            </a:r>
            <a:endParaRPr lang="en-US" dirty="0"/>
          </a:p>
        </p:txBody>
      </p:sp>
      <p:sp>
        <p:nvSpPr>
          <p:cNvPr id="5" name="Rectangle 4"/>
          <p:cNvSpPr/>
          <p:nvPr/>
        </p:nvSpPr>
        <p:spPr>
          <a:xfrm>
            <a:off x="1771649" y="1556861"/>
            <a:ext cx="8934451" cy="3970318"/>
          </a:xfrm>
          <a:prstGeom prst="rect">
            <a:avLst/>
          </a:prstGeom>
        </p:spPr>
        <p:txBody>
          <a:bodyPr wrap="square">
            <a:spAutoFit/>
          </a:bodyPr>
          <a:lstStyle/>
          <a:p>
            <a:pPr marL="285750" indent="-285750">
              <a:buFont typeface="Arial" panose="020B0604020202020204" pitchFamily="34" charset="0"/>
              <a:buChar char="•"/>
            </a:pPr>
            <a:r>
              <a:rPr lang="en-US" sz="2800" dirty="0" err="1"/>
              <a:t>Mewujudkan</a:t>
            </a:r>
            <a:r>
              <a:rPr lang="en-US" sz="2800" dirty="0"/>
              <a:t> </a:t>
            </a:r>
            <a:r>
              <a:rPr lang="en-US" sz="2800" dirty="0" err="1"/>
              <a:t>keharmonisan</a:t>
            </a:r>
            <a:r>
              <a:rPr lang="en-US" sz="2800" dirty="0"/>
              <a:t> </a:t>
            </a:r>
            <a:r>
              <a:rPr lang="en-US" sz="2800" dirty="0" err="1"/>
              <a:t>pembangunan</a:t>
            </a:r>
            <a:r>
              <a:rPr lang="en-US" sz="2800" dirty="0"/>
              <a:t> </a:t>
            </a:r>
            <a:r>
              <a:rPr lang="en-US" sz="2800" dirty="0" err="1"/>
              <a:t>dalam</a:t>
            </a:r>
            <a:r>
              <a:rPr lang="en-US" sz="2800" dirty="0"/>
              <a:t> </a:t>
            </a:r>
            <a:r>
              <a:rPr lang="en-US" sz="2800" dirty="0" err="1"/>
              <a:t>pemanfaatan</a:t>
            </a:r>
            <a:r>
              <a:rPr lang="en-US" sz="2800" dirty="0"/>
              <a:t> </a:t>
            </a:r>
            <a:r>
              <a:rPr lang="en-US" sz="2800" dirty="0" err="1"/>
              <a:t>ruang</a:t>
            </a:r>
            <a:r>
              <a:rPr lang="en-US" sz="2800" dirty="0"/>
              <a:t> </a:t>
            </a:r>
            <a:r>
              <a:rPr lang="en-US" sz="2800" dirty="0" err="1"/>
              <a:t>guna</a:t>
            </a:r>
            <a:r>
              <a:rPr lang="en-US" sz="2800" dirty="0"/>
              <a:t> </a:t>
            </a:r>
            <a:r>
              <a:rPr lang="en-US" sz="2800" dirty="0" err="1"/>
              <a:t>menciptakan</a:t>
            </a:r>
            <a:r>
              <a:rPr lang="en-US" sz="2800" dirty="0"/>
              <a:t> </a:t>
            </a:r>
            <a:r>
              <a:rPr lang="en-US" sz="2800" dirty="0" err="1"/>
              <a:t>kota</a:t>
            </a:r>
            <a:r>
              <a:rPr lang="en-US" sz="2800" dirty="0"/>
              <a:t> </a:t>
            </a:r>
            <a:r>
              <a:rPr lang="en-US" sz="2800" dirty="0" err="1"/>
              <a:t>layak</a:t>
            </a:r>
            <a:r>
              <a:rPr lang="en-US" sz="2800" dirty="0"/>
              <a:t> </a:t>
            </a:r>
            <a:r>
              <a:rPr lang="en-US" sz="2800" dirty="0" err="1"/>
              <a:t>huni</a:t>
            </a:r>
            <a:r>
              <a:rPr lang="en-US" sz="2800" dirty="0"/>
              <a:t> yang </a:t>
            </a:r>
            <a:r>
              <a:rPr lang="en-US" sz="2800" dirty="0" err="1"/>
              <a:t>ramah</a:t>
            </a:r>
            <a:endParaRPr lang="en-US" sz="2800" dirty="0"/>
          </a:p>
          <a:p>
            <a:pPr marL="285750" indent="-285750">
              <a:buFont typeface="Arial" panose="020B0604020202020204" pitchFamily="34" charset="0"/>
              <a:buChar char="•"/>
            </a:pPr>
            <a:r>
              <a:rPr lang="en-US" sz="2800" dirty="0" err="1"/>
              <a:t>Menguatkan</a:t>
            </a:r>
            <a:r>
              <a:rPr lang="en-US" sz="2800" dirty="0"/>
              <a:t> </a:t>
            </a:r>
            <a:r>
              <a:rPr lang="en-US" sz="2800" dirty="0" err="1"/>
              <a:t>pelayanan</a:t>
            </a:r>
            <a:r>
              <a:rPr lang="en-US" sz="2800" dirty="0"/>
              <a:t> </a:t>
            </a:r>
            <a:r>
              <a:rPr lang="en-US" sz="2800" dirty="0" err="1"/>
              <a:t>kesehatan</a:t>
            </a:r>
            <a:r>
              <a:rPr lang="en-US" sz="2800" dirty="0"/>
              <a:t> </a:t>
            </a:r>
            <a:r>
              <a:rPr lang="en-US" sz="2800" dirty="0" err="1"/>
              <a:t>melalui</a:t>
            </a:r>
            <a:r>
              <a:rPr lang="en-US" sz="2800" dirty="0"/>
              <a:t> </a:t>
            </a:r>
            <a:r>
              <a:rPr lang="en-US" sz="2800" dirty="0" err="1"/>
              <a:t>peningkatan</a:t>
            </a:r>
            <a:r>
              <a:rPr lang="en-US" sz="2800" dirty="0"/>
              <a:t> </a:t>
            </a:r>
            <a:r>
              <a:rPr lang="en-US" sz="2800" dirty="0" err="1"/>
              <a:t>fasilitas</a:t>
            </a:r>
            <a:r>
              <a:rPr lang="en-US" sz="2800" dirty="0"/>
              <a:t>, </a:t>
            </a:r>
            <a:r>
              <a:rPr lang="en-US" sz="2800" dirty="0" err="1"/>
              <a:t>akses</a:t>
            </a:r>
            <a:r>
              <a:rPr lang="en-US" sz="2800" dirty="0"/>
              <a:t>, </a:t>
            </a:r>
            <a:r>
              <a:rPr lang="en-US" sz="2800" dirty="0" err="1"/>
              <a:t>kapasitas</a:t>
            </a:r>
            <a:r>
              <a:rPr lang="en-US" sz="2800" dirty="0"/>
              <a:t> </a:t>
            </a:r>
            <a:r>
              <a:rPr lang="en-US" sz="2800" dirty="0" err="1"/>
              <a:t>tenaga</a:t>
            </a:r>
            <a:r>
              <a:rPr lang="en-US" sz="2800" dirty="0"/>
              <a:t> </a:t>
            </a:r>
            <a:r>
              <a:rPr lang="en-US" sz="2800" dirty="0" err="1"/>
              <a:t>kesehatan</a:t>
            </a:r>
            <a:r>
              <a:rPr lang="en-US" sz="2800" dirty="0"/>
              <a:t>, dan </a:t>
            </a:r>
            <a:r>
              <a:rPr lang="en-US" sz="2800" dirty="0" err="1"/>
              <a:t>pelayanan</a:t>
            </a:r>
            <a:r>
              <a:rPr lang="en-US" sz="2800" dirty="0"/>
              <a:t> </a:t>
            </a:r>
            <a:r>
              <a:rPr lang="en-US" sz="2800" dirty="0" err="1"/>
              <a:t>promotif</a:t>
            </a:r>
            <a:r>
              <a:rPr lang="en-US" sz="2800" dirty="0"/>
              <a:t> dan </a:t>
            </a:r>
            <a:r>
              <a:rPr lang="en-US" sz="2800" dirty="0" err="1"/>
              <a:t>preventif</a:t>
            </a:r>
            <a:endParaRPr lang="en-US" sz="2800" dirty="0"/>
          </a:p>
          <a:p>
            <a:pPr marL="285750" indent="-285750">
              <a:buFont typeface="Arial" panose="020B0604020202020204" pitchFamily="34" charset="0"/>
              <a:buChar char="•"/>
            </a:pPr>
            <a:r>
              <a:rPr lang="en-US" sz="2800" dirty="0" err="1"/>
              <a:t>Mewujudkan</a:t>
            </a:r>
            <a:r>
              <a:rPr lang="en-US" sz="2800" dirty="0"/>
              <a:t> </a:t>
            </a:r>
            <a:r>
              <a:rPr lang="en-US" sz="2800" dirty="0" err="1"/>
              <a:t>ekosistem</a:t>
            </a:r>
            <a:r>
              <a:rPr lang="en-US" sz="2800" dirty="0"/>
              <a:t> </a:t>
            </a:r>
            <a:r>
              <a:rPr lang="en-US" sz="2800" dirty="0" err="1"/>
              <a:t>transportasi</a:t>
            </a:r>
            <a:r>
              <a:rPr lang="en-US" sz="2800" dirty="0"/>
              <a:t> yang </a:t>
            </a:r>
            <a:r>
              <a:rPr lang="en-US" sz="2800" dirty="0" err="1"/>
              <a:t>menjamin</a:t>
            </a:r>
            <a:r>
              <a:rPr lang="en-US" sz="2800" dirty="0"/>
              <a:t> </a:t>
            </a:r>
            <a:r>
              <a:rPr lang="en-US" sz="2800" dirty="0" err="1"/>
              <a:t>mudahnya</a:t>
            </a:r>
            <a:r>
              <a:rPr lang="en-US" sz="2800" dirty="0"/>
              <a:t> </a:t>
            </a:r>
            <a:r>
              <a:rPr lang="en-US" sz="2800" dirty="0" err="1"/>
              <a:t>mobilitas</a:t>
            </a:r>
            <a:r>
              <a:rPr lang="en-US" sz="2800" dirty="0"/>
              <a:t> </a:t>
            </a:r>
            <a:r>
              <a:rPr lang="en-US" sz="2800" dirty="0" err="1"/>
              <a:t>bagi</a:t>
            </a:r>
            <a:r>
              <a:rPr lang="en-US" sz="2800" dirty="0"/>
              <a:t> individual, </a:t>
            </a:r>
            <a:r>
              <a:rPr lang="en-US" sz="2800" dirty="0" err="1"/>
              <a:t>publik</a:t>
            </a:r>
            <a:r>
              <a:rPr lang="en-US" sz="2800" dirty="0"/>
              <a:t> </a:t>
            </a:r>
            <a:r>
              <a:rPr lang="en-US" sz="2800" dirty="0" err="1"/>
              <a:t>maupun</a:t>
            </a:r>
            <a:r>
              <a:rPr lang="en-US" sz="2800" dirty="0"/>
              <a:t> </a:t>
            </a:r>
            <a:r>
              <a:rPr lang="en-US" sz="2800" dirty="0" err="1"/>
              <a:t>untuk</a:t>
            </a:r>
            <a:r>
              <a:rPr lang="en-US" sz="2800" dirty="0"/>
              <a:t> </a:t>
            </a:r>
            <a:r>
              <a:rPr lang="en-US" sz="2800" dirty="0" err="1"/>
              <a:t>pemenuhan</a:t>
            </a:r>
            <a:r>
              <a:rPr lang="en-US" sz="2800" dirty="0"/>
              <a:t> </a:t>
            </a:r>
            <a:r>
              <a:rPr lang="en-US" sz="2800" dirty="0" err="1"/>
              <a:t>kebutuhan</a:t>
            </a:r>
            <a:r>
              <a:rPr lang="en-US" sz="2800" dirty="0"/>
              <a:t> </a:t>
            </a:r>
            <a:r>
              <a:rPr lang="en-US" sz="2800" dirty="0" err="1"/>
              <a:t>logistik</a:t>
            </a:r>
            <a:r>
              <a:rPr lang="en-US" sz="2800" dirty="0"/>
              <a:t> </a:t>
            </a:r>
            <a:r>
              <a:rPr lang="en-US" sz="2800" dirty="0" err="1"/>
              <a:t>daerah</a:t>
            </a:r>
            <a:endParaRPr 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Society</a:t>
            </a:r>
            <a:endParaRPr lang="en-US" dirty="0"/>
          </a:p>
        </p:txBody>
      </p:sp>
      <p:sp>
        <p:nvSpPr>
          <p:cNvPr id="5" name="Rectangle 4"/>
          <p:cNvSpPr/>
          <p:nvPr/>
        </p:nvSpPr>
        <p:spPr>
          <a:xfrm>
            <a:off x="1771649" y="1556861"/>
            <a:ext cx="9153526" cy="3539430"/>
          </a:xfrm>
          <a:prstGeom prst="rect">
            <a:avLst/>
          </a:prstGeom>
        </p:spPr>
        <p:txBody>
          <a:bodyPr wrap="square">
            <a:spAutoFit/>
          </a:bodyPr>
          <a:lstStyle/>
          <a:p>
            <a:pPr marL="285750" indent="-285750">
              <a:buFont typeface="Arial" panose="020B0604020202020204" pitchFamily="34" charset="0"/>
              <a:buChar char="•"/>
            </a:pPr>
            <a:r>
              <a:rPr lang="en-US" sz="2800" dirty="0" err="1"/>
              <a:t>Mewujudkan</a:t>
            </a:r>
            <a:r>
              <a:rPr lang="en-US" sz="2800" dirty="0"/>
              <a:t> </a:t>
            </a:r>
            <a:r>
              <a:rPr lang="en-US" sz="2800" dirty="0" err="1"/>
              <a:t>kota</a:t>
            </a:r>
            <a:r>
              <a:rPr lang="en-US" sz="2800" dirty="0"/>
              <a:t> yang </a:t>
            </a:r>
            <a:r>
              <a:rPr lang="en-US" sz="2800" dirty="0" err="1"/>
              <a:t>santun</a:t>
            </a:r>
            <a:r>
              <a:rPr lang="en-US" sz="2800" dirty="0"/>
              <a:t> </a:t>
            </a:r>
            <a:r>
              <a:rPr lang="en-US" sz="2800" dirty="0" err="1"/>
              <a:t>melalui</a:t>
            </a:r>
            <a:r>
              <a:rPr lang="en-US" sz="2800" dirty="0"/>
              <a:t> </a:t>
            </a:r>
            <a:r>
              <a:rPr lang="en-US" sz="2800" dirty="0" err="1"/>
              <a:t>interaksi</a:t>
            </a:r>
            <a:r>
              <a:rPr lang="en-US" sz="2800" dirty="0"/>
              <a:t> </a:t>
            </a:r>
            <a:r>
              <a:rPr lang="en-US" sz="2800" dirty="0" err="1"/>
              <a:t>sosial</a:t>
            </a:r>
            <a:r>
              <a:rPr lang="en-US" sz="2800" dirty="0"/>
              <a:t> yang </a:t>
            </a:r>
            <a:r>
              <a:rPr lang="en-US" sz="2800" dirty="0" err="1"/>
              <a:t>agamis</a:t>
            </a:r>
            <a:r>
              <a:rPr lang="en-US" sz="2800" dirty="0"/>
              <a:t> dan </a:t>
            </a:r>
            <a:r>
              <a:rPr lang="en-US" sz="2800" dirty="0" err="1"/>
              <a:t>toleran</a:t>
            </a:r>
            <a:endParaRPr lang="en-US" sz="2800" dirty="0"/>
          </a:p>
          <a:p>
            <a:pPr marL="285750" indent="-285750">
              <a:buFont typeface="Arial" panose="020B0604020202020204" pitchFamily="34" charset="0"/>
              <a:buChar char="•"/>
            </a:pPr>
            <a:r>
              <a:rPr lang="en-US" sz="2800" dirty="0" err="1"/>
              <a:t>Menghadirkan</a:t>
            </a:r>
            <a:r>
              <a:rPr lang="en-US" sz="2800" dirty="0"/>
              <a:t> </a:t>
            </a:r>
            <a:r>
              <a:rPr lang="en-US" sz="2800" dirty="0" err="1"/>
              <a:t>pelayanan</a:t>
            </a:r>
            <a:r>
              <a:rPr lang="en-US" sz="2800" dirty="0"/>
              <a:t> </a:t>
            </a:r>
            <a:r>
              <a:rPr lang="en-US" sz="2800" dirty="0" err="1"/>
              <a:t>pendidikan</a:t>
            </a:r>
            <a:r>
              <a:rPr lang="en-US" sz="2800" dirty="0"/>
              <a:t> yang </a:t>
            </a:r>
            <a:r>
              <a:rPr lang="en-US" sz="2800" dirty="0" err="1"/>
              <a:t>inklusif</a:t>
            </a:r>
            <a:r>
              <a:rPr lang="en-US" sz="2800" dirty="0"/>
              <a:t> </a:t>
            </a:r>
            <a:r>
              <a:rPr lang="en-US" sz="2800" dirty="0" err="1"/>
              <a:t>didukung</a:t>
            </a:r>
            <a:r>
              <a:rPr lang="en-US" sz="2800" dirty="0"/>
              <a:t> </a:t>
            </a:r>
            <a:r>
              <a:rPr lang="en-US" sz="2800" dirty="0" err="1"/>
              <a:t>suprastruktur</a:t>
            </a:r>
            <a:r>
              <a:rPr lang="en-US" sz="2800" dirty="0"/>
              <a:t> dan </a:t>
            </a:r>
            <a:r>
              <a:rPr lang="en-US" sz="2800" dirty="0" err="1"/>
              <a:t>infrastruktur</a:t>
            </a:r>
            <a:r>
              <a:rPr lang="en-US" sz="2800" dirty="0"/>
              <a:t> </a:t>
            </a:r>
            <a:r>
              <a:rPr lang="en-US" sz="2800" dirty="0" err="1"/>
              <a:t>pendidikan</a:t>
            </a:r>
            <a:r>
              <a:rPr lang="en-US" sz="2800" dirty="0"/>
              <a:t>, </a:t>
            </a:r>
            <a:r>
              <a:rPr lang="en-US" sz="2800" dirty="0" err="1"/>
              <a:t>kapasitas</a:t>
            </a:r>
            <a:r>
              <a:rPr lang="en-US" sz="2800" dirty="0"/>
              <a:t> </a:t>
            </a:r>
            <a:r>
              <a:rPr lang="en-US" sz="2800" dirty="0" err="1"/>
              <a:t>tenaga</a:t>
            </a:r>
            <a:r>
              <a:rPr lang="en-US" sz="2800" dirty="0"/>
              <a:t> </a:t>
            </a:r>
            <a:r>
              <a:rPr lang="en-US" sz="2800" dirty="0" err="1"/>
              <a:t>kependidikan</a:t>
            </a:r>
            <a:r>
              <a:rPr lang="en-US" sz="2800" dirty="0"/>
              <a:t> dan link and match </a:t>
            </a:r>
            <a:r>
              <a:rPr lang="en-US" sz="2800" dirty="0" err="1"/>
              <a:t>dengan</a:t>
            </a:r>
            <a:r>
              <a:rPr lang="en-US" sz="2800" dirty="0"/>
              <a:t> dunia </a:t>
            </a:r>
            <a:r>
              <a:rPr lang="en-US" sz="2800" dirty="0" err="1"/>
              <a:t>usaha</a:t>
            </a:r>
            <a:endParaRPr lang="en-US" sz="2800" dirty="0"/>
          </a:p>
          <a:p>
            <a:pPr marL="285750" indent="-285750">
              <a:buFont typeface="Arial" panose="020B0604020202020204" pitchFamily="34" charset="0"/>
              <a:buChar char="•"/>
            </a:pPr>
            <a:r>
              <a:rPr lang="en-US" sz="2800" dirty="0" err="1"/>
              <a:t>Menciptakan</a:t>
            </a:r>
            <a:r>
              <a:rPr lang="en-US" sz="2800" dirty="0"/>
              <a:t> </a:t>
            </a:r>
            <a:r>
              <a:rPr lang="en-US" sz="2800" dirty="0" err="1"/>
              <a:t>pelayanan</a:t>
            </a:r>
            <a:r>
              <a:rPr lang="en-US" sz="2800" dirty="0"/>
              <a:t> </a:t>
            </a:r>
            <a:r>
              <a:rPr lang="en-US" sz="2800" dirty="0" err="1"/>
              <a:t>kegawatdaruratan</a:t>
            </a:r>
            <a:r>
              <a:rPr lang="en-US" sz="2800" dirty="0"/>
              <a:t> yang </a:t>
            </a:r>
            <a:r>
              <a:rPr lang="en-US" sz="2800" dirty="0" err="1"/>
              <a:t>terpadu</a:t>
            </a:r>
            <a:r>
              <a:rPr lang="en-US" sz="2800" dirty="0"/>
              <a:t> </a:t>
            </a:r>
            <a:r>
              <a:rPr lang="en-US" sz="2800" dirty="0" err="1"/>
              <a:t>dengan</a:t>
            </a:r>
            <a:r>
              <a:rPr lang="en-US" sz="2800" dirty="0"/>
              <a:t> </a:t>
            </a:r>
            <a:r>
              <a:rPr lang="en-US" sz="2800" dirty="0" err="1"/>
              <a:t>kemudahan</a:t>
            </a:r>
            <a:r>
              <a:rPr lang="en-US" sz="2800" dirty="0"/>
              <a:t> </a:t>
            </a:r>
            <a:r>
              <a:rPr lang="en-US" sz="2800" dirty="0" err="1"/>
              <a:t>akses</a:t>
            </a:r>
            <a:r>
              <a:rPr lang="en-US" sz="2800" dirty="0"/>
              <a:t> dan </a:t>
            </a:r>
            <a:r>
              <a:rPr lang="en-US" sz="2800" dirty="0" err="1"/>
              <a:t>kepastian</a:t>
            </a:r>
            <a:endParaRPr lang="en-US"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Sasaran</a:t>
            </a:r>
            <a:r>
              <a:rPr lang="en-US" dirty="0"/>
              <a:t> Smart Environment</a:t>
            </a:r>
            <a:endParaRPr lang="en-US" dirty="0"/>
          </a:p>
        </p:txBody>
      </p:sp>
      <p:sp>
        <p:nvSpPr>
          <p:cNvPr id="5" name="Rectangle 4"/>
          <p:cNvSpPr/>
          <p:nvPr/>
        </p:nvSpPr>
        <p:spPr>
          <a:xfrm>
            <a:off x="1771649" y="1556861"/>
            <a:ext cx="9201151" cy="3970318"/>
          </a:xfrm>
          <a:prstGeom prst="rect">
            <a:avLst/>
          </a:prstGeom>
        </p:spPr>
        <p:txBody>
          <a:bodyPr wrap="square">
            <a:spAutoFit/>
          </a:bodyPr>
          <a:lstStyle/>
          <a:p>
            <a:pPr marL="171450" indent="-171450">
              <a:buFont typeface="Arial" panose="020B0604020202020204" pitchFamily="34" charset="0"/>
              <a:buChar char="•"/>
            </a:pPr>
            <a:r>
              <a:rPr lang="en-US" sz="2800" dirty="0" err="1"/>
              <a:t>Mengembangkan</a:t>
            </a:r>
            <a:r>
              <a:rPr lang="en-US" sz="2800" dirty="0"/>
              <a:t> </a:t>
            </a:r>
            <a:r>
              <a:rPr lang="en-US" sz="2800" dirty="0" err="1"/>
              <a:t>sistem</a:t>
            </a:r>
            <a:r>
              <a:rPr lang="en-US" sz="2800" dirty="0"/>
              <a:t> tata </a:t>
            </a:r>
            <a:r>
              <a:rPr lang="en-US" sz="2800" dirty="0" err="1"/>
              <a:t>kelola</a:t>
            </a:r>
            <a:r>
              <a:rPr lang="en-US" sz="2800" dirty="0"/>
              <a:t> </a:t>
            </a:r>
            <a:r>
              <a:rPr lang="en-US" sz="2800" dirty="0" err="1"/>
              <a:t>perlindungan</a:t>
            </a:r>
            <a:r>
              <a:rPr lang="en-US" sz="2800" dirty="0"/>
              <a:t> </a:t>
            </a:r>
            <a:r>
              <a:rPr lang="en-US" sz="2800" dirty="0" err="1"/>
              <a:t>sumber</a:t>
            </a:r>
            <a:r>
              <a:rPr lang="en-US" sz="2800" dirty="0"/>
              <a:t> </a:t>
            </a:r>
            <a:r>
              <a:rPr lang="en-US" sz="2800" dirty="0" err="1"/>
              <a:t>daya</a:t>
            </a:r>
            <a:r>
              <a:rPr lang="en-US" sz="2800" dirty="0"/>
              <a:t> </a:t>
            </a:r>
            <a:r>
              <a:rPr lang="en-US" sz="2800" dirty="0" err="1"/>
              <a:t>tanah</a:t>
            </a:r>
            <a:r>
              <a:rPr lang="en-US" sz="2800" dirty="0"/>
              <a:t>, air dan </a:t>
            </a:r>
            <a:r>
              <a:rPr lang="en-US" sz="2800" dirty="0" err="1"/>
              <a:t>udara</a:t>
            </a:r>
            <a:r>
              <a:rPr lang="en-US" sz="2800" dirty="0"/>
              <a:t> </a:t>
            </a:r>
            <a:endParaRPr lang="en-US" sz="2800" dirty="0"/>
          </a:p>
          <a:p>
            <a:pPr marL="171450" indent="-171450">
              <a:buFont typeface="Arial" panose="020B0604020202020204" pitchFamily="34" charset="0"/>
              <a:buChar char="•"/>
            </a:pPr>
            <a:r>
              <a:rPr lang="en-US" sz="2800" dirty="0" err="1"/>
              <a:t>Membangun</a:t>
            </a:r>
            <a:r>
              <a:rPr lang="en-US" sz="2800" dirty="0"/>
              <a:t> </a:t>
            </a:r>
            <a:r>
              <a:rPr lang="en-US" sz="2800" dirty="0" err="1"/>
              <a:t>ruang</a:t>
            </a:r>
            <a:r>
              <a:rPr lang="en-US" sz="2800" dirty="0"/>
              <a:t> </a:t>
            </a:r>
            <a:r>
              <a:rPr lang="en-US" sz="2800" dirty="0" err="1"/>
              <a:t>terbuka</a:t>
            </a:r>
            <a:r>
              <a:rPr lang="en-US" sz="2800" dirty="0"/>
              <a:t> </a:t>
            </a:r>
            <a:r>
              <a:rPr lang="en-US" sz="2800" dirty="0" err="1"/>
              <a:t>hijau</a:t>
            </a:r>
            <a:endParaRPr lang="en-US" sz="2800" dirty="0"/>
          </a:p>
          <a:p>
            <a:pPr marL="171450" indent="-171450">
              <a:buFont typeface="Arial" panose="020B0604020202020204" pitchFamily="34" charset="0"/>
              <a:buChar char="•"/>
            </a:pPr>
            <a:r>
              <a:rPr lang="en-US" sz="2800" dirty="0" err="1"/>
              <a:t>Mengembangkan</a:t>
            </a:r>
            <a:r>
              <a:rPr lang="en-US" sz="2800" dirty="0"/>
              <a:t> </a:t>
            </a:r>
            <a:r>
              <a:rPr lang="en-US" sz="2800" dirty="0" err="1"/>
              <a:t>sistem</a:t>
            </a:r>
            <a:r>
              <a:rPr lang="en-US" sz="2800" dirty="0"/>
              <a:t> tata </a:t>
            </a:r>
            <a:r>
              <a:rPr lang="en-US" sz="2800" dirty="0" err="1"/>
              <a:t>kelola</a:t>
            </a:r>
            <a:r>
              <a:rPr lang="en-US" sz="2800" dirty="0"/>
              <a:t> </a:t>
            </a:r>
            <a:r>
              <a:rPr lang="en-US" sz="2800" dirty="0" err="1"/>
              <a:t>limbah</a:t>
            </a:r>
            <a:r>
              <a:rPr lang="en-US" sz="2800" dirty="0"/>
              <a:t> </a:t>
            </a:r>
            <a:r>
              <a:rPr lang="en-US" sz="2800" dirty="0" err="1"/>
              <a:t>atau</a:t>
            </a:r>
            <a:r>
              <a:rPr lang="en-US" sz="2800" dirty="0"/>
              <a:t> </a:t>
            </a:r>
            <a:r>
              <a:rPr lang="en-US" sz="2800" dirty="0" err="1"/>
              <a:t>sampah</a:t>
            </a:r>
            <a:r>
              <a:rPr lang="en-US" sz="2800" dirty="0"/>
              <a:t> </a:t>
            </a:r>
            <a:r>
              <a:rPr lang="en-US" sz="2800" dirty="0" err="1"/>
              <a:t>rumah</a:t>
            </a:r>
            <a:r>
              <a:rPr lang="en-US" sz="2800" dirty="0"/>
              <a:t> </a:t>
            </a:r>
            <a:r>
              <a:rPr lang="en-US" sz="2800" dirty="0" err="1"/>
              <a:t>tangga</a:t>
            </a:r>
            <a:r>
              <a:rPr lang="en-US" sz="2800" dirty="0"/>
              <a:t> dan </a:t>
            </a:r>
            <a:r>
              <a:rPr lang="en-US" sz="2800" dirty="0" err="1"/>
              <a:t>industri</a:t>
            </a:r>
            <a:r>
              <a:rPr lang="en-US" sz="2800" dirty="0"/>
              <a:t> </a:t>
            </a:r>
            <a:r>
              <a:rPr lang="en-US" sz="2800" dirty="0" err="1"/>
              <a:t>secara</a:t>
            </a:r>
            <a:r>
              <a:rPr lang="en-US" sz="2800" dirty="0"/>
              <a:t> </a:t>
            </a:r>
            <a:r>
              <a:rPr lang="en-US" sz="2800" dirty="0" err="1"/>
              <a:t>aman</a:t>
            </a:r>
            <a:r>
              <a:rPr lang="en-US" sz="2800" dirty="0"/>
              <a:t>, </a:t>
            </a:r>
            <a:r>
              <a:rPr lang="en-US" sz="2800" dirty="0" err="1"/>
              <a:t>ramah</a:t>
            </a:r>
            <a:r>
              <a:rPr lang="en-US" sz="2800" dirty="0"/>
              <a:t> dan </a:t>
            </a:r>
            <a:r>
              <a:rPr lang="en-US" sz="2800" dirty="0" err="1"/>
              <a:t>berkelanjutan</a:t>
            </a:r>
            <a:endParaRPr lang="en-US" sz="2800" dirty="0"/>
          </a:p>
          <a:p>
            <a:pPr marL="171450" indent="-171450">
              <a:buFont typeface="Arial" panose="020B0604020202020204" pitchFamily="34" charset="0"/>
              <a:buChar char="•"/>
            </a:pPr>
            <a:r>
              <a:rPr lang="en-US" sz="2800" dirty="0" err="1"/>
              <a:t>Meningkatkan</a:t>
            </a:r>
            <a:r>
              <a:rPr lang="en-US" sz="2800" dirty="0"/>
              <a:t> tata </a:t>
            </a:r>
            <a:r>
              <a:rPr lang="en-US" sz="2800" dirty="0" err="1"/>
              <a:t>kelola</a:t>
            </a:r>
            <a:r>
              <a:rPr lang="en-US" sz="2800" dirty="0"/>
              <a:t> </a:t>
            </a:r>
            <a:r>
              <a:rPr lang="en-US" sz="2800" dirty="0" err="1"/>
              <a:t>energi</a:t>
            </a:r>
            <a:r>
              <a:rPr lang="en-US" sz="2800" dirty="0"/>
              <a:t> yang </a:t>
            </a:r>
            <a:r>
              <a:rPr lang="en-US" sz="2800" dirty="0" err="1"/>
              <a:t>efisien</a:t>
            </a:r>
            <a:r>
              <a:rPr lang="en-US" sz="2800" dirty="0"/>
              <a:t> dan </a:t>
            </a:r>
            <a:r>
              <a:rPr lang="en-US" sz="2800" dirty="0" err="1"/>
              <a:t>bertanggungjawab</a:t>
            </a:r>
            <a:r>
              <a:rPr lang="en-US" sz="2800" dirty="0"/>
              <a:t> </a:t>
            </a:r>
            <a:r>
              <a:rPr lang="en-US" sz="2800" dirty="0" err="1"/>
              <a:t>melalui</a:t>
            </a:r>
            <a:r>
              <a:rPr lang="en-US" sz="2800" dirty="0"/>
              <a:t> </a:t>
            </a:r>
            <a:r>
              <a:rPr lang="en-US" sz="2800" dirty="0" err="1"/>
              <a:t>pengembangan</a:t>
            </a:r>
            <a:r>
              <a:rPr lang="en-US" sz="2800" dirty="0"/>
              <a:t> </a:t>
            </a:r>
            <a:r>
              <a:rPr lang="en-US" sz="2800" dirty="0" err="1"/>
              <a:t>energi</a:t>
            </a:r>
            <a:r>
              <a:rPr lang="en-US" sz="2800" dirty="0"/>
              <a:t> </a:t>
            </a:r>
            <a:r>
              <a:rPr lang="en-US" sz="2800" dirty="0" err="1"/>
              <a:t>alternatif</a:t>
            </a:r>
            <a:r>
              <a:rPr lang="en-US" sz="2800" dirty="0"/>
              <a:t> yang </a:t>
            </a:r>
            <a:r>
              <a:rPr lang="en-US" sz="2800" dirty="0" err="1"/>
              <a:t>ramah</a:t>
            </a:r>
            <a:r>
              <a:rPr lang="en-US" sz="2800" dirty="0"/>
              <a:t> </a:t>
            </a:r>
            <a:r>
              <a:rPr lang="en-US" sz="2800" dirty="0" err="1"/>
              <a:t>lingkungan</a:t>
            </a:r>
            <a:endParaRPr 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39356"/>
            <a:ext cx="12192000" cy="1179288"/>
          </a:xfrm>
        </p:spPr>
        <p:txBody>
          <a:bodyPr/>
          <a:lstStyle/>
          <a:p>
            <a:r>
              <a:rPr lang="en-US" dirty="0"/>
              <a:t>PROFIL INOVASI SMART CITY</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Branding</a:t>
            </a:r>
            <a:endParaRPr lang="en-US" sz="4400" dirty="0"/>
          </a:p>
        </p:txBody>
      </p:sp>
      <p:graphicFrame>
        <p:nvGraphicFramePr>
          <p:cNvPr id="10" name="Table 9"/>
          <p:cNvGraphicFramePr>
            <a:graphicFrameLocks noGrp="1"/>
          </p:cNvGraphicFramePr>
          <p:nvPr/>
        </p:nvGraphicFramePr>
        <p:xfrm>
          <a:off x="258417" y="969937"/>
          <a:ext cx="11675166" cy="5440380"/>
        </p:xfrm>
        <a:graphic>
          <a:graphicData uri="http://schemas.openxmlformats.org/drawingml/2006/table">
            <a:tbl>
              <a:tblPr/>
              <a:tblGrid>
                <a:gridCol w="364654"/>
                <a:gridCol w="2929794"/>
                <a:gridCol w="5648969"/>
                <a:gridCol w="782745"/>
                <a:gridCol w="1949004"/>
              </a:tblGrid>
              <a:tr h="503311">
                <a:tc>
                  <a:txBody>
                    <a:bodyPr/>
                    <a:lstStyle/>
                    <a:p>
                      <a:pPr algn="l" fontAlgn="b"/>
                      <a:r>
                        <a:rPr lang="en-US" sz="1800" b="0" i="0" u="none" strike="noStrike" dirty="0">
                          <a:solidFill>
                            <a:srgbClr val="FFFFFF"/>
                          </a:solidFill>
                          <a:effectLst/>
                          <a:latin typeface="Calibri" panose="020F0502020204030204" pitchFamily="34" charset="0"/>
                        </a:rPr>
                        <a:t>no</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dirty="0">
                          <a:solidFill>
                            <a:srgbClr val="FFFFFF"/>
                          </a:solidFill>
                          <a:effectLst/>
                          <a:latin typeface="Calibri" panose="020F0502020204030204" pitchFamily="34" charset="0"/>
                        </a:rPr>
                        <a:t>Nama Program </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dirty="0" err="1">
                          <a:solidFill>
                            <a:srgbClr val="FFFFFF"/>
                          </a:solidFill>
                          <a:effectLst/>
                          <a:latin typeface="Calibri" panose="020F0502020204030204" pitchFamily="34" charset="0"/>
                        </a:rPr>
                        <a:t>Deskripsi</a:t>
                      </a:r>
                      <a:r>
                        <a:rPr lang="en-US" sz="1800" b="0" i="0" u="none" strike="noStrike" dirty="0">
                          <a:solidFill>
                            <a:srgbClr val="FFFFFF"/>
                          </a:solidFill>
                          <a:effectLst/>
                          <a:latin typeface="Calibri" panose="020F0502020204030204" pitchFamily="34" charset="0"/>
                        </a:rPr>
                        <a:t> </a:t>
                      </a:r>
                      <a:r>
                        <a:rPr lang="en-US" sz="1800" b="0" i="0" u="none" strike="noStrike" dirty="0" err="1">
                          <a:solidFill>
                            <a:srgbClr val="FFFFFF"/>
                          </a:solidFill>
                          <a:effectLst/>
                          <a:latin typeface="Calibri" panose="020F0502020204030204" pitchFamily="34" charset="0"/>
                        </a:rPr>
                        <a:t>Singkat</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a:solidFill>
                            <a:srgbClr val="FFFFFF"/>
                          </a:solidFill>
                          <a:effectLst/>
                          <a:latin typeface="Calibri" panose="020F0502020204030204" pitchFamily="34" charset="0"/>
                        </a:rPr>
                        <a:t>Time Line</a:t>
                      </a:r>
                      <a:endParaRPr lang="en-US" sz="1800" b="0" i="0" u="none" strike="noStrike">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1800" b="0" i="0" u="none" strike="noStrike">
                          <a:solidFill>
                            <a:srgbClr val="FFFFFF"/>
                          </a:solidFill>
                          <a:effectLst/>
                          <a:latin typeface="Calibri" panose="020F0502020204030204" pitchFamily="34" charset="0"/>
                        </a:rPr>
                        <a:t>Pengampu</a:t>
                      </a:r>
                      <a:endParaRPr lang="en-US" sz="1800" b="0" i="0" u="none" strike="noStrike">
                        <a:solidFill>
                          <a:srgbClr val="FFFFFF"/>
                        </a:solidFill>
                        <a:effectLst/>
                        <a:latin typeface="Calibri" panose="020F0502020204030204" pitchFamily="34" charset="0"/>
                      </a:endParaRPr>
                    </a:p>
                  </a:txBody>
                  <a:tcPr marL="8499" marR="8499" marT="8499" marB="0" anchor="ctr">
                    <a:lnL>
                      <a:noFill/>
                    </a:lnL>
                    <a:lnR>
                      <a:noFill/>
                    </a:lnR>
                    <a:lnT>
                      <a:noFill/>
                    </a:lnT>
                    <a:lnB w="6350" cap="flat" cmpd="sng" algn="ctr">
                      <a:solidFill>
                        <a:srgbClr val="000000"/>
                      </a:solidFill>
                      <a:prstDash val="solid"/>
                      <a:round/>
                      <a:headEnd type="none" w="med" len="med"/>
                      <a:tailEnd type="none" w="med" len="med"/>
                    </a:lnB>
                    <a:solidFill>
                      <a:srgbClr val="70AD47"/>
                    </a:solidFill>
                  </a:tcPr>
                </a:tc>
              </a:tr>
              <a:tr h="2485843">
                <a:tc>
                  <a:txBody>
                    <a:bodyPr/>
                    <a:lstStyle/>
                    <a:p>
                      <a:pPr algn="ctr" fontAlgn="ctr"/>
                      <a:r>
                        <a:rPr lang="en-US" sz="1800" b="0" i="0" u="none" strike="noStrike">
                          <a:solidFill>
                            <a:srgbClr val="000000"/>
                          </a:solidFill>
                          <a:effectLst/>
                          <a:latin typeface="Calibri" panose="020F0502020204030204" pitchFamily="34" charset="0"/>
                        </a:rPr>
                        <a:t>1</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l" fontAlgn="ctr"/>
                      <a:r>
                        <a:rPr lang="en-US" sz="1800" b="0" i="0" u="none" strike="noStrike" dirty="0">
                          <a:solidFill>
                            <a:srgbClr val="000000"/>
                          </a:solidFill>
                          <a:effectLst/>
                          <a:latin typeface="Calibri" panose="020F0502020204030204" pitchFamily="34" charset="0"/>
                        </a:rPr>
                        <a:t>E-GO AMUBA</a:t>
                      </a:r>
                      <a:endParaRPr lang="en-US" sz="1800" b="0" i="0" u="none" strike="noStrike" dirty="0">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Edukasi Geopark Karangsambung Karangbolong Lantai Samudra Purba, merupakan sebuah inovasi dari sisi smart branding pada program smart city, sebagai salah satu metode untuk mengingat Kebumen dengan brand nya geopark lantai samudera purba</a:t>
                      </a:r>
                      <a:endParaRPr lang="en-US" sz="20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800" b="0" i="0" u="none" strike="noStrike">
                          <a:solidFill>
                            <a:srgbClr val="000000"/>
                          </a:solidFill>
                          <a:effectLst/>
                          <a:latin typeface="Calibri" panose="020F0502020204030204" pitchFamily="34" charset="0"/>
                        </a:rPr>
                        <a:t>2019 s/d 2026 (Jangka Panjang)</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a:solidFill>
                            <a:srgbClr val="000000"/>
                          </a:solidFill>
                          <a:effectLst/>
                          <a:latin typeface="Calibri" panose="020F0502020204030204" pitchFamily="34" charset="0"/>
                        </a:rPr>
                        <a:t>Disporawisata</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998944">
                <a:tc>
                  <a:txBody>
                    <a:bodyPr/>
                    <a:lstStyle/>
                    <a:p>
                      <a:pPr algn="ctr" fontAlgn="ctr"/>
                      <a:r>
                        <a:rPr lang="en-US" sz="1800" b="0" i="0" u="none" strike="noStrike">
                          <a:solidFill>
                            <a:srgbClr val="000000"/>
                          </a:solidFill>
                          <a:effectLst/>
                          <a:latin typeface="Calibri" panose="020F0502020204030204" pitchFamily="34" charset="0"/>
                        </a:rPr>
                        <a:t>2</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a:solidFill>
                            <a:srgbClr val="000000"/>
                          </a:solidFill>
                          <a:effectLst/>
                          <a:latin typeface="Cambria" panose="02040503050406030204" pitchFamily="18" charset="0"/>
                        </a:rPr>
                        <a:t>Pemberian edukasi branding kepada masyarakat kawasan Geopark</a:t>
                      </a:r>
                      <a:endParaRPr lang="en-US" sz="1800" b="0" i="0" u="none" strike="noStrike">
                        <a:solidFill>
                          <a:srgbClr val="000000"/>
                        </a:solidFill>
                        <a:effectLst/>
                        <a:latin typeface="Cambria" panose="02040503050406030204" pitchFamily="18"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dirty="0" err="1">
                          <a:solidFill>
                            <a:srgbClr val="000000"/>
                          </a:solidFill>
                          <a:effectLst/>
                          <a:latin typeface="Cambria" panose="02040503050406030204" pitchFamily="18" charset="0"/>
                        </a:rPr>
                        <a:t>menyiapkan</a:t>
                      </a:r>
                      <a:r>
                        <a:rPr lang="en-US" sz="2000" b="0" i="0" u="none" strike="noStrike" dirty="0">
                          <a:solidFill>
                            <a:srgbClr val="000000"/>
                          </a:solidFill>
                          <a:effectLst/>
                          <a:latin typeface="Cambria" panose="02040503050406030204" pitchFamily="18" charset="0"/>
                        </a:rPr>
                        <a:t> </a:t>
                      </a:r>
                      <a:r>
                        <a:rPr lang="en-US" sz="2000" b="0" i="0" u="none" strike="noStrike" dirty="0" err="1">
                          <a:solidFill>
                            <a:srgbClr val="000000"/>
                          </a:solidFill>
                          <a:effectLst/>
                          <a:latin typeface="Cambria" panose="02040503050406030204" pitchFamily="18" charset="0"/>
                        </a:rPr>
                        <a:t>masyarakat</a:t>
                      </a:r>
                      <a:r>
                        <a:rPr lang="en-US" sz="2000" b="0" i="0" u="none" strike="noStrike" dirty="0">
                          <a:solidFill>
                            <a:srgbClr val="000000"/>
                          </a:solidFill>
                          <a:effectLst/>
                          <a:latin typeface="Cambria" panose="02040503050406030204" pitchFamily="18" charset="0"/>
                        </a:rPr>
                        <a:t> </a:t>
                      </a:r>
                      <a:r>
                        <a:rPr lang="en-US" sz="2000" b="0" i="0" u="none" strike="noStrike" dirty="0" err="1">
                          <a:solidFill>
                            <a:srgbClr val="000000"/>
                          </a:solidFill>
                          <a:effectLst/>
                          <a:latin typeface="Cambria" panose="02040503050406030204" pitchFamily="18" charset="0"/>
                        </a:rPr>
                        <a:t>untuk</a:t>
                      </a:r>
                      <a:r>
                        <a:rPr lang="en-US" sz="2000" b="0" i="0" u="none" strike="noStrike" dirty="0">
                          <a:solidFill>
                            <a:srgbClr val="000000"/>
                          </a:solidFill>
                          <a:effectLst/>
                          <a:latin typeface="Cambria" panose="02040503050406030204" pitchFamily="18" charset="0"/>
                        </a:rPr>
                        <a:t> </a:t>
                      </a:r>
                      <a:r>
                        <a:rPr lang="en-US" sz="2000" b="0" i="0" u="none" strike="noStrike" dirty="0" err="1">
                          <a:solidFill>
                            <a:srgbClr val="000000"/>
                          </a:solidFill>
                          <a:effectLst/>
                          <a:latin typeface="Cambria" panose="02040503050406030204" pitchFamily="18" charset="0"/>
                        </a:rPr>
                        <a:t>mendukung</a:t>
                      </a:r>
                      <a:r>
                        <a:rPr lang="en-US" sz="2000" b="0" i="0" u="none" strike="noStrike" dirty="0">
                          <a:solidFill>
                            <a:srgbClr val="000000"/>
                          </a:solidFill>
                          <a:effectLst/>
                          <a:latin typeface="Cambria" panose="02040503050406030204" pitchFamily="18" charset="0"/>
                        </a:rPr>
                        <a:t> branding “</a:t>
                      </a:r>
                      <a:r>
                        <a:rPr lang="en-US" sz="2000" b="0" i="0" u="none" strike="noStrike" dirty="0" err="1">
                          <a:solidFill>
                            <a:srgbClr val="000000"/>
                          </a:solidFill>
                          <a:effectLst/>
                          <a:latin typeface="Cambria" panose="02040503050406030204" pitchFamily="18" charset="0"/>
                        </a:rPr>
                        <a:t>Lantai</a:t>
                      </a:r>
                      <a:r>
                        <a:rPr lang="en-US" sz="2000" b="0" i="0" u="none" strike="noStrike" dirty="0">
                          <a:solidFill>
                            <a:srgbClr val="000000"/>
                          </a:solidFill>
                          <a:effectLst/>
                          <a:latin typeface="Cambria" panose="02040503050406030204" pitchFamily="18" charset="0"/>
                        </a:rPr>
                        <a:t> Samudra </a:t>
                      </a:r>
                      <a:r>
                        <a:rPr lang="en-US" sz="2000" b="0" i="0" u="none" strike="noStrike" dirty="0" err="1">
                          <a:solidFill>
                            <a:srgbClr val="000000"/>
                          </a:solidFill>
                          <a:effectLst/>
                          <a:latin typeface="Cambria" panose="02040503050406030204" pitchFamily="18" charset="0"/>
                        </a:rPr>
                        <a:t>Purba</a:t>
                      </a:r>
                      <a:r>
                        <a:rPr lang="en-US" sz="2000" b="0" i="0" u="none" strike="noStrike" dirty="0">
                          <a:solidFill>
                            <a:srgbClr val="000000"/>
                          </a:solidFill>
                          <a:effectLst/>
                          <a:latin typeface="Cambria" panose="02040503050406030204" pitchFamily="18" charset="0"/>
                        </a:rPr>
                        <a:t>”</a:t>
                      </a:r>
                      <a:endParaRPr lang="en-US" sz="2000" b="0" i="0" u="none" strike="noStrike" dirty="0">
                        <a:solidFill>
                          <a:srgbClr val="000000"/>
                        </a:solidFill>
                        <a:effectLst/>
                        <a:latin typeface="Cambria" panose="02040503050406030204" pitchFamily="18"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800" b="0" i="0" u="none" strike="noStrike">
                          <a:solidFill>
                            <a:srgbClr val="000000"/>
                          </a:solidFill>
                          <a:effectLst/>
                          <a:latin typeface="Calibri" panose="020F0502020204030204" pitchFamily="34" charset="0"/>
                        </a:rPr>
                        <a:t>2020 (Pendek)</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mbria" panose="02040503050406030204" pitchFamily="18" charset="0"/>
                        </a:rPr>
                        <a:t>Disnaker</a:t>
                      </a:r>
                      <a:r>
                        <a:rPr lang="en-US" sz="1800" b="0" i="0" u="none" strike="noStrike" dirty="0">
                          <a:solidFill>
                            <a:srgbClr val="000000"/>
                          </a:solidFill>
                          <a:effectLst/>
                          <a:latin typeface="Cambria" panose="02040503050406030204" pitchFamily="18" charset="0"/>
                        </a:rPr>
                        <a:t> KUKM, </a:t>
                      </a:r>
                      <a:r>
                        <a:rPr lang="en-US" sz="1800" b="0" i="0" u="none" strike="noStrike" dirty="0" err="1">
                          <a:solidFill>
                            <a:srgbClr val="000000"/>
                          </a:solidFill>
                          <a:effectLst/>
                          <a:latin typeface="Cambria" panose="02040503050406030204" pitchFamily="18" charset="0"/>
                        </a:rPr>
                        <a:t>Disporawisata</a:t>
                      </a:r>
                      <a:endParaRPr lang="en-US" sz="1800" b="0" i="0" u="none" strike="noStrike" dirty="0">
                        <a:solidFill>
                          <a:srgbClr val="000000"/>
                        </a:solidFill>
                        <a:effectLst/>
                        <a:latin typeface="Cambria" panose="02040503050406030204" pitchFamily="18" charset="0"/>
                      </a:endParaRPr>
                    </a:p>
                  </a:txBody>
                  <a:tcPr marL="8499" marR="8499" marT="8499"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398454">
                <a:tc>
                  <a:txBody>
                    <a:bodyPr/>
                    <a:lstStyle/>
                    <a:p>
                      <a:pPr algn="ctr" fontAlgn="ctr"/>
                      <a:r>
                        <a:rPr lang="en-US" sz="1800" b="0" i="0" u="none" strike="noStrike">
                          <a:solidFill>
                            <a:srgbClr val="000000"/>
                          </a:solidFill>
                          <a:effectLst/>
                          <a:latin typeface="Calibri" panose="020F0502020204030204" pitchFamily="34" charset="0"/>
                        </a:rPr>
                        <a:t>3</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l" fontAlgn="ctr"/>
                      <a:r>
                        <a:rPr lang="es-ES" sz="1800" b="0" i="0" u="none" strike="noStrike">
                          <a:solidFill>
                            <a:srgbClr val="000000"/>
                          </a:solidFill>
                          <a:effectLst/>
                          <a:latin typeface="Calibri" panose="020F0502020204030204" pitchFamily="34" charset="0"/>
                        </a:rPr>
                        <a:t>Penyebaran dan promosi informasi Geopark untuk warga lokal dan nasional</a:t>
                      </a:r>
                      <a:endParaRPr lang="es-E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dirty="0" err="1">
                          <a:solidFill>
                            <a:srgbClr val="000000"/>
                          </a:solidFill>
                          <a:effectLst/>
                          <a:latin typeface="Calibri" panose="020F0502020204030204" pitchFamily="34" charset="0"/>
                        </a:rPr>
                        <a:t>meningkatkan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edukasi</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informasi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tentang</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wisata</a:t>
                      </a:r>
                      <a:r>
                        <a:rPr lang="en-US" sz="1800" b="0" i="0" u="none" strike="noStrike" dirty="0">
                          <a:solidFill>
                            <a:srgbClr val="000000"/>
                          </a:solidFill>
                          <a:effectLst/>
                          <a:latin typeface="Calibri" panose="020F0502020204030204" pitchFamily="34" charset="0"/>
                        </a:rPr>
                        <a:t> Geopark </a:t>
                      </a:r>
                      <a:r>
                        <a:rPr lang="en-US" sz="1800" b="0" i="0" u="none" strike="noStrike" dirty="0" err="1">
                          <a:solidFill>
                            <a:srgbClr val="000000"/>
                          </a:solidFill>
                          <a:effectLst/>
                          <a:latin typeface="Calibri" panose="020F0502020204030204" pitchFamily="34" charset="0"/>
                        </a:rPr>
                        <a:t>kepada</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masyarakat</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lokal</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nasional</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Memberikan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literasi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kepada</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masyarakat</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lokal</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nasional</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tentang</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keunikan</a:t>
                      </a:r>
                      <a:r>
                        <a:rPr lang="en-US" sz="1800" b="0" i="0" u="none" strike="noStrike" dirty="0">
                          <a:solidFill>
                            <a:srgbClr val="000000"/>
                          </a:solidFill>
                          <a:effectLst/>
                          <a:latin typeface="Calibri" panose="020F0502020204030204" pitchFamily="34" charset="0"/>
                        </a:rPr>
                        <a:t> Geopark </a:t>
                      </a:r>
                      <a:r>
                        <a:rPr lang="en-US" sz="1800" b="0" i="0" u="none" strike="noStrike" dirty="0" err="1">
                          <a:solidFill>
                            <a:srgbClr val="000000"/>
                          </a:solidFill>
                          <a:effectLst/>
                          <a:latin typeface="Calibri" panose="020F0502020204030204" pitchFamily="34" charset="0"/>
                        </a:rPr>
                        <a:t>melalui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pembuatan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buku</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konten</a:t>
                      </a:r>
                      <a:r>
                        <a:rPr lang="en-US" sz="1800" b="0" i="0" u="none" strike="noStrike" dirty="0">
                          <a:solidFill>
                            <a:srgbClr val="000000"/>
                          </a:solidFill>
                          <a:effectLst/>
                          <a:latin typeface="Calibri" panose="020F0502020204030204" pitchFamily="34" charset="0"/>
                        </a:rPr>
                        <a:t> media digital (</a:t>
                      </a:r>
                      <a:r>
                        <a:rPr lang="en-US" sz="1800" b="0" i="0" u="none" strike="noStrike" dirty="0" err="1">
                          <a:solidFill>
                            <a:srgbClr val="000000"/>
                          </a:solidFill>
                          <a:effectLst/>
                          <a:latin typeface="Calibri" panose="020F0502020204030204" pitchFamily="34" charset="0"/>
                        </a:rPr>
                        <a:t>sosmed</a:t>
                      </a:r>
                      <a:r>
                        <a:rPr lang="en-US" sz="1800" b="0" i="0" u="none" strike="noStrike" dirty="0">
                          <a:solidFill>
                            <a:srgbClr val="000000"/>
                          </a:solidFill>
                          <a:effectLst/>
                          <a:latin typeface="Calibri" panose="020F0502020204030204" pitchFamily="34" charset="0"/>
                        </a:rPr>
                        <a:t>, web)</a:t>
                      </a:r>
                      <a:endParaRPr lang="en-US" sz="1800" b="0" i="0" u="none" strike="noStrike" dirty="0">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800" b="0" i="0" u="none" strike="noStrike">
                          <a:solidFill>
                            <a:srgbClr val="000000"/>
                          </a:solidFill>
                          <a:effectLst/>
                          <a:latin typeface="Calibri" panose="020F0502020204030204" pitchFamily="34" charset="0"/>
                        </a:rPr>
                        <a:t>2020 (Pendek)</a:t>
                      </a:r>
                      <a:endParaRPr lang="en-US" sz="1800" b="0" i="0" u="none" strike="noStrike">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Disporawisata</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Diskominfo</a:t>
                      </a:r>
                      <a:endParaRPr lang="en-US" sz="1800" b="0" i="0" u="none" strike="noStrike" dirty="0">
                        <a:solidFill>
                          <a:srgbClr val="000000"/>
                        </a:solidFill>
                        <a:effectLst/>
                        <a:latin typeface="Calibri" panose="020F0502020204030204" pitchFamily="34" charset="0"/>
                      </a:endParaRPr>
                    </a:p>
                  </a:txBody>
                  <a:tcPr marL="8499" marR="8499" marT="84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Branding (2)</a:t>
            </a:r>
            <a:endParaRPr lang="en-US" sz="4400" dirty="0"/>
          </a:p>
        </p:txBody>
      </p:sp>
      <p:graphicFrame>
        <p:nvGraphicFramePr>
          <p:cNvPr id="4" name="Table 3"/>
          <p:cNvGraphicFramePr>
            <a:graphicFrameLocks noGrp="1"/>
          </p:cNvGraphicFramePr>
          <p:nvPr/>
        </p:nvGraphicFramePr>
        <p:xfrm>
          <a:off x="258417" y="1036612"/>
          <a:ext cx="11675166" cy="5429455"/>
        </p:xfrm>
        <a:graphic>
          <a:graphicData uri="http://schemas.openxmlformats.org/drawingml/2006/table">
            <a:tbl>
              <a:tblPr/>
              <a:tblGrid>
                <a:gridCol w="364654"/>
                <a:gridCol w="2929794"/>
                <a:gridCol w="4868891"/>
                <a:gridCol w="1868557"/>
                <a:gridCol w="1643270"/>
              </a:tblGrid>
              <a:tr h="503311">
                <a:tc>
                  <a:txBody>
                    <a:bodyPr/>
                    <a:lstStyle/>
                    <a:p>
                      <a:pPr algn="l" fontAlgn="b"/>
                      <a:r>
                        <a:rPr lang="en-US" sz="1800" b="0" i="0" u="none" strike="noStrike" dirty="0">
                          <a:solidFill>
                            <a:srgbClr val="FFFFFF"/>
                          </a:solidFill>
                          <a:effectLst/>
                          <a:latin typeface="Calibri" panose="020F0502020204030204" pitchFamily="34" charset="0"/>
                        </a:rPr>
                        <a:t>no</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dirty="0">
                          <a:solidFill>
                            <a:srgbClr val="FFFFFF"/>
                          </a:solidFill>
                          <a:effectLst/>
                          <a:latin typeface="Calibri" panose="020F0502020204030204" pitchFamily="34" charset="0"/>
                        </a:rPr>
                        <a:t>Nama Program </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dirty="0" err="1">
                          <a:solidFill>
                            <a:srgbClr val="FFFFFF"/>
                          </a:solidFill>
                          <a:effectLst/>
                          <a:latin typeface="Calibri" panose="020F0502020204030204" pitchFamily="34" charset="0"/>
                        </a:rPr>
                        <a:t>Deskripsi</a:t>
                      </a:r>
                      <a:r>
                        <a:rPr lang="en-US" sz="1800" b="0" i="0" u="none" strike="noStrike" dirty="0">
                          <a:solidFill>
                            <a:srgbClr val="FFFFFF"/>
                          </a:solidFill>
                          <a:effectLst/>
                          <a:latin typeface="Calibri" panose="020F0502020204030204" pitchFamily="34" charset="0"/>
                        </a:rPr>
                        <a:t> </a:t>
                      </a:r>
                      <a:r>
                        <a:rPr lang="en-US" sz="1800" b="0" i="0" u="none" strike="noStrike" dirty="0" err="1">
                          <a:solidFill>
                            <a:srgbClr val="FFFFFF"/>
                          </a:solidFill>
                          <a:effectLst/>
                          <a:latin typeface="Calibri" panose="020F0502020204030204" pitchFamily="34" charset="0"/>
                        </a:rPr>
                        <a:t>Singkat</a:t>
                      </a:r>
                      <a:endParaRPr lang="en-US" sz="1800" b="0" i="0" u="none" strike="noStrike" dirty="0">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0" i="0" u="none" strike="noStrike">
                          <a:solidFill>
                            <a:srgbClr val="FFFFFF"/>
                          </a:solidFill>
                          <a:effectLst/>
                          <a:latin typeface="Calibri" panose="020F0502020204030204" pitchFamily="34" charset="0"/>
                        </a:rPr>
                        <a:t>Time Line</a:t>
                      </a:r>
                      <a:endParaRPr lang="en-US" sz="1800" b="0" i="0" u="none" strike="noStrike">
                        <a:solidFill>
                          <a:srgbClr val="FFFFFF"/>
                        </a:solidFill>
                        <a:effectLst/>
                        <a:latin typeface="Calibri" panose="020F0502020204030204" pitchFamily="34" charset="0"/>
                      </a:endParaRPr>
                    </a:p>
                  </a:txBody>
                  <a:tcPr marL="8499" marR="8499" marT="8499" marB="0" anchor="b">
                    <a:lnL>
                      <a:noFill/>
                    </a:lnL>
                    <a:lnR>
                      <a:noFill/>
                    </a:lnR>
                    <a:lnT>
                      <a:noFill/>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1800" b="0" i="0" u="none" strike="noStrike">
                          <a:solidFill>
                            <a:srgbClr val="FFFFFF"/>
                          </a:solidFill>
                          <a:effectLst/>
                          <a:latin typeface="Calibri" panose="020F0502020204030204" pitchFamily="34" charset="0"/>
                        </a:rPr>
                        <a:t>Pengampu</a:t>
                      </a:r>
                      <a:endParaRPr lang="en-US" sz="1800" b="0" i="0" u="none" strike="noStrike">
                        <a:solidFill>
                          <a:srgbClr val="FFFFFF"/>
                        </a:solidFill>
                        <a:effectLst/>
                        <a:latin typeface="Calibri" panose="020F0502020204030204" pitchFamily="34" charset="0"/>
                      </a:endParaRPr>
                    </a:p>
                  </a:txBody>
                  <a:tcPr marL="8499" marR="8499" marT="8499" marB="0" anchor="ctr">
                    <a:lnL>
                      <a:noFill/>
                    </a:lnL>
                    <a:lnR>
                      <a:noFill/>
                    </a:lnR>
                    <a:lnT>
                      <a:noFill/>
                    </a:lnT>
                    <a:lnB w="6350" cap="flat" cmpd="sng" algn="ctr">
                      <a:solidFill>
                        <a:srgbClr val="000000"/>
                      </a:solidFill>
                      <a:prstDash val="solid"/>
                      <a:round/>
                      <a:headEnd type="none" w="med" len="med"/>
                      <a:tailEnd type="none" w="med" len="med"/>
                    </a:lnB>
                    <a:solidFill>
                      <a:srgbClr val="70AD47"/>
                    </a:solidFill>
                  </a:tcPr>
                </a:tc>
              </a:tr>
              <a:tr h="1066614">
                <a:tc>
                  <a:txBody>
                    <a:bodyPr/>
                    <a:lstStyle/>
                    <a:p>
                      <a:pPr algn="ctr" fontAlgn="ctr"/>
                      <a:r>
                        <a:rPr lang="en-US" sz="1800" b="0" i="0" u="none" strike="noStrike">
                          <a:solidFill>
                            <a:srgbClr val="000000"/>
                          </a:solidFill>
                          <a:effectLst/>
                          <a:latin typeface="Calibri" panose="020F0502020204030204" pitchFamily="34" charset="0"/>
                        </a:rPr>
                        <a:t>4</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l" fontAlgn="ctr"/>
                      <a:r>
                        <a:rPr lang="en-US" sz="1800" b="0" i="0" u="none" strike="noStrike" dirty="0" err="1">
                          <a:solidFill>
                            <a:srgbClr val="000000"/>
                          </a:solidFill>
                          <a:effectLst/>
                          <a:latin typeface="Calibri" panose="020F0502020204030204" pitchFamily="34" charset="0"/>
                        </a:rPr>
                        <a:t>Pengajuan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pengakuan</a:t>
                      </a:r>
                      <a:r>
                        <a:rPr lang="en-US" sz="1800" b="0" i="0" u="none" strike="noStrike" dirty="0">
                          <a:solidFill>
                            <a:srgbClr val="000000"/>
                          </a:solidFill>
                          <a:effectLst/>
                          <a:latin typeface="Calibri" panose="020F0502020204030204" pitchFamily="34" charset="0"/>
                        </a:rPr>
                        <a:t> Geopark Global UNESCO</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dirty="0" err="1">
                          <a:solidFill>
                            <a:srgbClr val="000000"/>
                          </a:solidFill>
                          <a:effectLst/>
                          <a:latin typeface="Calibri" panose="020F0502020204030204" pitchFamily="34" charset="0"/>
                        </a:rPr>
                        <a:t>Menuju</a:t>
                      </a:r>
                      <a:r>
                        <a:rPr lang="en-US" sz="1800" b="0" i="0" u="none" strike="noStrike" dirty="0">
                          <a:solidFill>
                            <a:srgbClr val="000000"/>
                          </a:solidFill>
                          <a:effectLst/>
                          <a:latin typeface="Calibri" panose="020F0502020204030204" pitchFamily="34" charset="0"/>
                        </a:rPr>
                        <a:t> Geopark Global UNESCO, </a:t>
                      </a:r>
                      <a:r>
                        <a:rPr lang="en-US" sz="1800" b="0" i="0" u="none" strike="noStrike" dirty="0" err="1">
                          <a:solidFill>
                            <a:srgbClr val="000000"/>
                          </a:solidFill>
                          <a:effectLst/>
                          <a:latin typeface="Calibri" panose="020F0502020204030204" pitchFamily="34" charset="0"/>
                        </a:rPr>
                        <a:t>Memperoleh</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pengakuan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dari</a:t>
                      </a:r>
                      <a:r>
                        <a:rPr lang="en-US" sz="1800" b="0" i="0" u="none" strike="noStrike" dirty="0">
                          <a:solidFill>
                            <a:srgbClr val="000000"/>
                          </a:solidFill>
                          <a:effectLst/>
                          <a:latin typeface="Calibri" panose="020F0502020204030204" pitchFamily="34" charset="0"/>
                        </a:rPr>
                        <a:t> UNESCO</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800" b="0" i="0" u="none" strike="noStrike">
                          <a:solidFill>
                            <a:srgbClr val="000000"/>
                          </a:solidFill>
                          <a:effectLst/>
                          <a:latin typeface="Calibri" panose="020F0502020204030204" pitchFamily="34" charset="0"/>
                        </a:rPr>
                        <a:t>2020 (Pendek)</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a:solidFill>
                            <a:srgbClr val="000000"/>
                          </a:solidFill>
                          <a:effectLst/>
                          <a:latin typeface="Calibri" panose="020F0502020204030204" pitchFamily="34" charset="0"/>
                        </a:rPr>
                        <a:t>Disporawisata</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699196">
                <a:tc>
                  <a:txBody>
                    <a:bodyPr/>
                    <a:lstStyle/>
                    <a:p>
                      <a:pPr algn="ctr" fontAlgn="ctr"/>
                      <a:r>
                        <a:rPr lang="en-US" sz="1800" b="0" i="0" u="none" strike="noStrike">
                          <a:solidFill>
                            <a:srgbClr val="000000"/>
                          </a:solidFill>
                          <a:effectLst/>
                          <a:latin typeface="Calibri" panose="020F0502020204030204" pitchFamily="34" charset="0"/>
                        </a:rPr>
                        <a:t>5</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it-IT" sz="1800" b="0" i="0" u="none" strike="noStrike">
                          <a:solidFill>
                            <a:srgbClr val="000000"/>
                          </a:solidFill>
                          <a:effectLst/>
                          <a:latin typeface="Calibri" panose="020F0502020204030204" pitchFamily="34" charset="0"/>
                        </a:rPr>
                        <a:t>Penyebaran dan promosi informasi Geopark secara internasional</a:t>
                      </a:r>
                      <a:endParaRPr lang="it-IT"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a:solidFill>
                            <a:srgbClr val="000000"/>
                          </a:solidFill>
                          <a:effectLst/>
                          <a:latin typeface="Calibri" panose="020F0502020204030204" pitchFamily="34" charset="0"/>
                        </a:rPr>
                        <a:t>mempromosi-kan Kawasan Geopark Kebumen terakui UNESCO di ranah internasional, Mempopuler-kan media digital Geopark Karangsambung Karangbolong </a:t>
                      </a:r>
                      <a:br>
                        <a:rPr lang="en-US" sz="1800" b="0" i="0" u="none" strike="noStrike">
                          <a:solidFill>
                            <a:srgbClr val="000000"/>
                          </a:solidFill>
                          <a:effectLst/>
                          <a:latin typeface="Calibri" panose="020F0502020204030204" pitchFamily="34" charset="0"/>
                        </a:rPr>
                      </a:br>
                      <a:r>
                        <a:rPr lang="en-US" sz="1800" b="0" i="0" u="none" strike="noStrike">
                          <a:solidFill>
                            <a:srgbClr val="000000"/>
                          </a:solidFill>
                          <a:effectLst/>
                          <a:latin typeface="Calibri" panose="020F0502020204030204" pitchFamily="34" charset="0"/>
                        </a:rPr>
                        <a:t>-Mempopuler-kan pengakuan UNESCO Geopark Karangsambung Karangbolong  </a:t>
                      </a:r>
                      <a:br>
                        <a:rPr lang="en-US" sz="1800" b="0" i="0" u="none" strike="noStrike">
                          <a:solidFill>
                            <a:srgbClr val="000000"/>
                          </a:solidFill>
                          <a:effectLst/>
                          <a:latin typeface="Calibri" panose="020F0502020204030204" pitchFamily="34" charset="0"/>
                        </a:rPr>
                      </a:b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800" b="0" i="0" u="none" strike="noStrike">
                          <a:solidFill>
                            <a:srgbClr val="000000"/>
                          </a:solidFill>
                          <a:effectLst/>
                          <a:latin typeface="Calibri" panose="020F0502020204030204" pitchFamily="34" charset="0"/>
                        </a:rPr>
                        <a:t>2025 (Menengah)</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a:solidFill>
                            <a:srgbClr val="000000"/>
                          </a:solidFill>
                          <a:effectLst/>
                          <a:latin typeface="Calibri" panose="020F0502020204030204" pitchFamily="34" charset="0"/>
                        </a:rPr>
                        <a:t>Disporawisata</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398454">
                <a:tc>
                  <a:txBody>
                    <a:bodyPr/>
                    <a:lstStyle/>
                    <a:p>
                      <a:pPr algn="ctr" fontAlgn="ctr"/>
                      <a:r>
                        <a:rPr lang="en-US" sz="1800" b="0" i="0" u="none" strike="noStrike">
                          <a:solidFill>
                            <a:srgbClr val="000000"/>
                          </a:solidFill>
                          <a:effectLst/>
                          <a:latin typeface="Calibri" panose="020F0502020204030204" pitchFamily="34" charset="0"/>
                        </a:rPr>
                        <a:t>6</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l" fontAlgn="ctr"/>
                      <a:r>
                        <a:rPr lang="en-US" sz="1800" b="0" i="0" u="none" strike="noStrike">
                          <a:solidFill>
                            <a:srgbClr val="000000"/>
                          </a:solidFill>
                          <a:effectLst/>
                          <a:latin typeface="Calibri" panose="020F0502020204030204" pitchFamily="34" charset="0"/>
                        </a:rPr>
                        <a:t>Pengembangan Kawasan Geopark Nasional Karangsambung Karangbolong</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a:solidFill>
                            <a:srgbClr val="000000"/>
                          </a:solidFill>
                          <a:effectLst/>
                          <a:latin typeface="Calibri" panose="020F0502020204030204" pitchFamily="34" charset="0"/>
                        </a:rPr>
                        <a:t>Menjadi Kawasan wisata yang popular dan menjadi destinasi wisatawan nasional dan internasional, meningkatkan pengunjung Kawasan geopark Karangsambung Karangbolong, meningkatkan pendapatan masyarakat, meningkatkan pendapatan daerah</a:t>
                      </a:r>
                      <a:br>
                        <a:rPr lang="en-US" sz="1800" b="0" i="0" u="none" strike="noStrike">
                          <a:solidFill>
                            <a:srgbClr val="000000"/>
                          </a:solidFill>
                          <a:effectLst/>
                          <a:latin typeface="Calibri" panose="020F0502020204030204" pitchFamily="34" charset="0"/>
                        </a:rPr>
                      </a:b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800" b="0" i="0" u="none" strike="noStrike">
                          <a:solidFill>
                            <a:srgbClr val="000000"/>
                          </a:solidFill>
                          <a:effectLst/>
                          <a:latin typeface="Calibri" panose="020F0502020204030204" pitchFamily="34" charset="0"/>
                        </a:rPr>
                        <a:t>2020-2030 (Jangka Panjang)</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Disporawisata</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Economy</a:t>
            </a:r>
            <a:endParaRPr lang="en-US" sz="4400" dirty="0"/>
          </a:p>
        </p:txBody>
      </p:sp>
      <p:graphicFrame>
        <p:nvGraphicFramePr>
          <p:cNvPr id="6" name="Table 5"/>
          <p:cNvGraphicFramePr>
            <a:graphicFrameLocks noGrp="1"/>
          </p:cNvGraphicFramePr>
          <p:nvPr/>
        </p:nvGraphicFramePr>
        <p:xfrm>
          <a:off x="231709" y="935279"/>
          <a:ext cx="11728581" cy="5240660"/>
        </p:xfrm>
        <a:graphic>
          <a:graphicData uri="http://schemas.openxmlformats.org/drawingml/2006/table">
            <a:tbl>
              <a:tblPr/>
              <a:tblGrid>
                <a:gridCol w="271874"/>
                <a:gridCol w="1842052"/>
                <a:gridCol w="7394713"/>
                <a:gridCol w="490330"/>
                <a:gridCol w="1729612"/>
              </a:tblGrid>
              <a:tr h="147286">
                <a:tc>
                  <a:txBody>
                    <a:bodyPr/>
                    <a:lstStyle/>
                    <a:p>
                      <a:pPr algn="ctr" fontAlgn="ctr"/>
                      <a:r>
                        <a:rPr lang="en-US" sz="1800" b="1" i="0" u="none" strike="noStrike">
                          <a:solidFill>
                            <a:srgbClr val="FFFFFF"/>
                          </a:solidFill>
                          <a:effectLst/>
                          <a:latin typeface="Calibri" panose="020F0502020204030204" pitchFamily="34" charset="0"/>
                        </a:rPr>
                        <a:t>no</a:t>
                      </a:r>
                      <a:endParaRPr lang="en-US" sz="1800" b="1" i="0" u="none" strike="noStrike">
                        <a:solidFill>
                          <a:srgbClr val="FFFFFF"/>
                        </a:solidFill>
                        <a:effectLst/>
                        <a:latin typeface="Calibri" panose="020F0502020204030204" pitchFamily="34" charset="0"/>
                      </a:endParaRPr>
                    </a:p>
                  </a:txBody>
                  <a:tcPr marL="7145" marR="7145" marT="714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1" i="0" u="none" strike="noStrike" dirty="0">
                          <a:solidFill>
                            <a:srgbClr val="FFFFFF"/>
                          </a:solidFill>
                          <a:effectLst/>
                          <a:latin typeface="Calibri" panose="020F0502020204030204" pitchFamily="34" charset="0"/>
                        </a:rPr>
                        <a:t>Nama Program </a:t>
                      </a:r>
                      <a:endParaRPr lang="en-US" sz="1800" b="1" i="0" u="none" strike="noStrike" dirty="0">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1" i="0" u="none" strike="noStrike">
                          <a:solidFill>
                            <a:srgbClr val="FFFFFF"/>
                          </a:solidFill>
                          <a:effectLst/>
                          <a:latin typeface="Calibri" panose="020F0502020204030204" pitchFamily="34" charset="0"/>
                        </a:rPr>
                        <a:t>Deskripsi Singkat</a:t>
                      </a:r>
                      <a:endParaRPr lang="en-US" sz="18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b"/>
                      <a:r>
                        <a:rPr lang="en-US" sz="1800" b="1" i="0" u="none" strike="noStrike">
                          <a:solidFill>
                            <a:srgbClr val="FFFFFF"/>
                          </a:solidFill>
                          <a:effectLst/>
                          <a:latin typeface="Calibri" panose="020F0502020204030204" pitchFamily="34" charset="0"/>
                        </a:rPr>
                        <a:t>Time Line</a:t>
                      </a:r>
                      <a:endParaRPr lang="en-US" sz="18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1800" b="1" i="0" u="none" strike="noStrike">
                          <a:solidFill>
                            <a:srgbClr val="FFFFFF"/>
                          </a:solidFill>
                          <a:effectLst/>
                          <a:latin typeface="Calibri" panose="020F0502020204030204" pitchFamily="34" charset="0"/>
                        </a:rPr>
                        <a:t>Pengampu</a:t>
                      </a:r>
                      <a:endParaRPr lang="en-US" sz="1800" b="1" i="0" u="none" strike="noStrike">
                        <a:solidFill>
                          <a:srgbClr val="FFFFFF"/>
                        </a:solidFill>
                        <a:effectLst/>
                        <a:latin typeface="Calibri" panose="020F0502020204030204" pitchFamily="34" charset="0"/>
                      </a:endParaRPr>
                    </a:p>
                  </a:txBody>
                  <a:tcPr marL="7145" marR="7145" marT="714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r>
              <a:tr h="1383562">
                <a:tc>
                  <a:txBody>
                    <a:bodyPr/>
                    <a:lstStyle/>
                    <a:p>
                      <a:pPr algn="ctr" fontAlgn="ctr"/>
                      <a:r>
                        <a:rPr lang="en-US" sz="1800" b="0" i="0" u="none" strike="noStrike" dirty="0">
                          <a:solidFill>
                            <a:srgbClr val="000000"/>
                          </a:solidFill>
                          <a:effectLst/>
                          <a:latin typeface="Calibri" panose="020F0502020204030204" pitchFamily="34" charset="0"/>
                        </a:rPr>
                        <a:t>1</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dirty="0">
                          <a:solidFill>
                            <a:srgbClr val="000000"/>
                          </a:solidFill>
                          <a:effectLst/>
                          <a:latin typeface="Calibri" panose="020F0502020204030204" pitchFamily="34" charset="0"/>
                        </a:rPr>
                        <a:t>(Kemon-</a:t>
                      </a:r>
                      <a:r>
                        <a:rPr lang="en-US" sz="1800" b="0" i="0" u="none" strike="noStrike" dirty="0" err="1">
                          <a:solidFill>
                            <a:srgbClr val="000000"/>
                          </a:solidFill>
                          <a:effectLst/>
                          <a:latin typeface="Calibri" panose="020F0502020204030204" pitchFamily="34" charset="0"/>
                        </a:rPr>
                        <a:t>Kebumen</a:t>
                      </a:r>
                      <a:r>
                        <a:rPr lang="en-US" sz="1800" b="0" i="0" u="none" strike="noStrike" dirty="0">
                          <a:solidFill>
                            <a:srgbClr val="000000"/>
                          </a:solidFill>
                          <a:effectLst/>
                          <a:latin typeface="Calibri" panose="020F0502020204030204" pitchFamily="34" charset="0"/>
                        </a:rPr>
                        <a:t>) UMKM ONLINE </a:t>
                      </a:r>
                      <a:r>
                        <a:rPr lang="en-US" sz="1800" b="0" i="0" u="none" strike="noStrike" dirty="0" err="1">
                          <a:solidFill>
                            <a:srgbClr val="000000"/>
                          </a:solidFill>
                          <a:effectLst/>
                          <a:latin typeface="Calibri" panose="020F0502020204030204" pitchFamily="34" charset="0"/>
                        </a:rPr>
                        <a:t>Kebumen</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dirty="0" err="1">
                          <a:solidFill>
                            <a:srgbClr val="000000"/>
                          </a:solidFill>
                          <a:effectLst/>
                          <a:latin typeface="Calibri" panose="020F0502020204030204" pitchFamily="34" charset="0"/>
                        </a:rPr>
                        <a:t>Permasalahan</a:t>
                      </a:r>
                      <a:r>
                        <a:rPr lang="en-US" sz="1800" b="0" i="0" u="none" strike="noStrike" dirty="0">
                          <a:solidFill>
                            <a:srgbClr val="000000"/>
                          </a:solidFill>
                          <a:effectLst/>
                          <a:latin typeface="Calibri" panose="020F0502020204030204" pitchFamily="34" charset="0"/>
                        </a:rPr>
                        <a:t>: </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1. Pada </a:t>
                      </a:r>
                      <a:r>
                        <a:rPr lang="en-US" sz="1800" b="0" i="0" u="none" strike="noStrike" dirty="0" err="1">
                          <a:solidFill>
                            <a:srgbClr val="000000"/>
                          </a:solidFill>
                          <a:effectLst/>
                          <a:latin typeface="Calibri" panose="020F0502020204030204" pitchFamily="34" charset="0"/>
                        </a:rPr>
                        <a:t>Pemasaran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Produk</a:t>
                      </a:r>
                      <a:r>
                        <a:rPr lang="en-US" sz="1800" b="0" i="0" u="none" strike="noStrike" dirty="0">
                          <a:solidFill>
                            <a:srgbClr val="000000"/>
                          </a:solidFill>
                          <a:effectLst/>
                          <a:latin typeface="Calibri" panose="020F0502020204030204" pitchFamily="34" charset="0"/>
                        </a:rPr>
                        <a:t> UMKM </a:t>
                      </a:r>
                      <a:r>
                        <a:rPr lang="en-US" sz="1800" b="0" i="0" u="none" strike="noStrike" dirty="0" err="1">
                          <a:solidFill>
                            <a:srgbClr val="000000"/>
                          </a:solidFill>
                          <a:effectLst/>
                          <a:latin typeface="Calibri" panose="020F0502020204030204" pitchFamily="34" charset="0"/>
                        </a:rPr>
                        <a:t>Kebumen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belum</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memiliki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wadah</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untuk</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menampung</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Produk</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maupun</a:t>
                      </a:r>
                      <a:r>
                        <a:rPr lang="en-US" sz="1800" b="0" i="0" u="none" strike="noStrike" dirty="0">
                          <a:solidFill>
                            <a:srgbClr val="000000"/>
                          </a:solidFill>
                          <a:effectLst/>
                          <a:latin typeface="Calibri" panose="020F0502020204030204" pitchFamily="34" charset="0"/>
                        </a:rPr>
                        <a:t> UMKMK </a:t>
                      </a:r>
                      <a:r>
                        <a:rPr lang="en-US" sz="1800" b="0" i="0" u="none" strike="noStrike" dirty="0" err="1">
                          <a:solidFill>
                            <a:srgbClr val="000000"/>
                          </a:solidFill>
                          <a:effectLst/>
                          <a:latin typeface="Calibri" panose="020F0502020204030204" pitchFamily="34" charset="0"/>
                        </a:rPr>
                        <a:t>secara</a:t>
                      </a:r>
                      <a:r>
                        <a:rPr lang="en-US" sz="1800" b="0" i="0" u="none" strike="noStrike" dirty="0">
                          <a:solidFill>
                            <a:srgbClr val="000000"/>
                          </a:solidFill>
                          <a:effectLst/>
                          <a:latin typeface="Calibri" panose="020F0502020204030204" pitchFamily="34" charset="0"/>
                        </a:rPr>
                        <a:t> online;</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2. </a:t>
                      </a:r>
                      <a:r>
                        <a:rPr lang="en-US" sz="1800" b="0" i="0" u="none" strike="noStrike" dirty="0" err="1">
                          <a:solidFill>
                            <a:srgbClr val="000000"/>
                          </a:solidFill>
                          <a:effectLst/>
                          <a:latin typeface="Calibri" panose="020F0502020204030204" pitchFamily="34" charset="0"/>
                        </a:rPr>
                        <a:t>Keterbatasan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pengetahuan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Produsen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untuk</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memasarkan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produk</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secara</a:t>
                      </a:r>
                      <a:r>
                        <a:rPr lang="en-US" sz="1800" b="0" i="0" u="none" strike="noStrike" dirty="0">
                          <a:solidFill>
                            <a:srgbClr val="000000"/>
                          </a:solidFill>
                          <a:effectLst/>
                          <a:latin typeface="Calibri" panose="020F0502020204030204" pitchFamily="34" charset="0"/>
                        </a:rPr>
                        <a:t> online;</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3. </a:t>
                      </a:r>
                      <a:r>
                        <a:rPr lang="en-US" sz="1800" b="0" i="0" u="none" strike="noStrike" dirty="0" err="1">
                          <a:solidFill>
                            <a:srgbClr val="000000"/>
                          </a:solidFill>
                          <a:effectLst/>
                          <a:latin typeface="Calibri" panose="020F0502020204030204" pitchFamily="34" charset="0"/>
                        </a:rPr>
                        <a:t>belum</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adanya</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sinergitas</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stekholder</a:t>
                      </a:r>
                      <a:r>
                        <a:rPr lang="en-US" sz="1800" b="0" i="0" u="none" strike="noStrike" dirty="0">
                          <a:solidFill>
                            <a:srgbClr val="000000"/>
                          </a:solidFill>
                          <a:effectLst/>
                          <a:latin typeface="Calibri" panose="020F0502020204030204" pitchFamily="34" charset="0"/>
                        </a:rPr>
                        <a:t> yang </a:t>
                      </a:r>
                      <a:r>
                        <a:rPr lang="en-US" sz="1800" b="0" i="0" u="none" strike="noStrike" dirty="0" err="1">
                          <a:solidFill>
                            <a:srgbClr val="000000"/>
                          </a:solidFill>
                          <a:effectLst/>
                          <a:latin typeface="Calibri" panose="020F0502020204030204" pitchFamily="34" charset="0"/>
                        </a:rPr>
                        <a:t>membina</a:t>
                      </a:r>
                      <a:r>
                        <a:rPr lang="en-US" sz="1800" b="0" i="0" u="none" strike="noStrike" dirty="0">
                          <a:solidFill>
                            <a:srgbClr val="000000"/>
                          </a:solidFill>
                          <a:effectLst/>
                          <a:latin typeface="Calibri" panose="020F0502020204030204" pitchFamily="34" charset="0"/>
                        </a:rPr>
                        <a:t> UMKM (</a:t>
                      </a:r>
                      <a:r>
                        <a:rPr lang="en-US" sz="1800" b="0" i="0" u="none" strike="noStrike" dirty="0" err="1">
                          <a:solidFill>
                            <a:srgbClr val="000000"/>
                          </a:solidFill>
                          <a:effectLst/>
                          <a:latin typeface="Calibri" panose="020F0502020204030204" pitchFamily="34" charset="0"/>
                        </a:rPr>
                        <a:t>pemerintah</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masyarakat</a:t>
                      </a:r>
                      <a:r>
                        <a:rPr lang="en-US" sz="1800" b="0" i="0" u="none" strike="noStrike" dirty="0">
                          <a:solidFill>
                            <a:srgbClr val="000000"/>
                          </a:solidFill>
                          <a:effectLst/>
                          <a:latin typeface="Calibri" panose="020F0502020204030204" pitchFamily="34" charset="0"/>
                        </a:rPr>
                        <a:t>);</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4. </a:t>
                      </a:r>
                      <a:r>
                        <a:rPr lang="en-US" sz="1800" b="0" i="0" u="none" strike="noStrike" dirty="0" err="1">
                          <a:solidFill>
                            <a:srgbClr val="000000"/>
                          </a:solidFill>
                          <a:effectLst/>
                          <a:latin typeface="Calibri" panose="020F0502020204030204" pitchFamily="34" charset="0"/>
                        </a:rPr>
                        <a:t>Penjualan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secara</a:t>
                      </a:r>
                      <a:r>
                        <a:rPr lang="en-US" sz="1800" b="0" i="0" u="none" strike="noStrike" dirty="0">
                          <a:solidFill>
                            <a:srgbClr val="000000"/>
                          </a:solidFill>
                          <a:effectLst/>
                          <a:latin typeface="Calibri" panose="020F0502020204030204" pitchFamily="34" charset="0"/>
                        </a:rPr>
                        <a:t> offline </a:t>
                      </a:r>
                      <a:r>
                        <a:rPr lang="en-US" sz="1800" b="0" i="0" u="none" strike="noStrike" dirty="0" err="1">
                          <a:solidFill>
                            <a:srgbClr val="000000"/>
                          </a:solidFill>
                          <a:effectLst/>
                          <a:latin typeface="Calibri" panose="020F0502020204030204" pitchFamily="34" charset="0"/>
                        </a:rPr>
                        <a:t>memiliki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keterbatasan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dalam</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memasarkan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produk</a:t>
                      </a:r>
                      <a:r>
                        <a:rPr lang="en-US" sz="1800" b="0" i="0" u="none" strike="noStrike" dirty="0">
                          <a:solidFill>
                            <a:srgbClr val="000000"/>
                          </a:solidFill>
                          <a:effectLst/>
                          <a:latin typeface="Calibri" panose="020F0502020204030204" pitchFamily="34" charset="0"/>
                        </a:rPr>
                        <a:t>;</a:t>
                      </a:r>
                      <a:br>
                        <a:rPr lang="en-US" sz="1800" b="0" i="0" u="none" strike="noStrike" dirty="0">
                          <a:solidFill>
                            <a:srgbClr val="000000"/>
                          </a:solidFill>
                          <a:effectLst/>
                          <a:latin typeface="Calibri" panose="020F0502020204030204" pitchFamily="34" charset="0"/>
                        </a:rPr>
                      </a:br>
                      <a:r>
                        <a:rPr lang="en-US" sz="1800" b="0" i="0" u="none" strike="noStrike" dirty="0" err="1">
                          <a:solidFill>
                            <a:srgbClr val="000000"/>
                          </a:solidFill>
                          <a:effectLst/>
                          <a:latin typeface="Calibri" panose="020F0502020204030204" pitchFamily="34" charset="0"/>
                        </a:rPr>
                        <a:t>Solusi</a:t>
                      </a:r>
                      <a:r>
                        <a:rPr lang="en-US" sz="1800" b="0" i="0" u="none" strike="noStrike" dirty="0">
                          <a:solidFill>
                            <a:srgbClr val="000000"/>
                          </a:solidFill>
                          <a:effectLst/>
                          <a:latin typeface="Calibri" panose="020F0502020204030204" pitchFamily="34" charset="0"/>
                        </a:rPr>
                        <a:t>:</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1. </a:t>
                      </a:r>
                      <a:r>
                        <a:rPr lang="en-US" sz="1800" b="0" i="0" u="none" strike="noStrike" dirty="0" err="1">
                          <a:solidFill>
                            <a:srgbClr val="000000"/>
                          </a:solidFill>
                          <a:effectLst/>
                          <a:latin typeface="Calibri" panose="020F0502020204030204" pitchFamily="34" charset="0"/>
                        </a:rPr>
                        <a:t>Dibuatkan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wadah</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untuk</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menampung</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profil</a:t>
                      </a:r>
                      <a:r>
                        <a:rPr lang="en-US" sz="1800" b="0" i="0" u="none" strike="noStrike" dirty="0">
                          <a:solidFill>
                            <a:srgbClr val="000000"/>
                          </a:solidFill>
                          <a:effectLst/>
                          <a:latin typeface="Calibri" panose="020F0502020204030204" pitchFamily="34" charset="0"/>
                        </a:rPr>
                        <a:t> UMKM dan </a:t>
                      </a:r>
                      <a:r>
                        <a:rPr lang="en-US" sz="1800" b="0" i="0" u="none" strike="noStrike" dirty="0" err="1">
                          <a:solidFill>
                            <a:srgbClr val="000000"/>
                          </a:solidFill>
                          <a:effectLst/>
                          <a:latin typeface="Calibri" panose="020F0502020204030204" pitchFamily="34" charset="0"/>
                        </a:rPr>
                        <a:t>produk</a:t>
                      </a:r>
                      <a:r>
                        <a:rPr lang="en-US" sz="1800" b="0" i="0" u="none" strike="noStrike" dirty="0">
                          <a:solidFill>
                            <a:srgbClr val="000000"/>
                          </a:solidFill>
                          <a:effectLst/>
                          <a:latin typeface="Calibri" panose="020F0502020204030204" pitchFamily="34" charset="0"/>
                        </a:rPr>
                        <a:t> yang </a:t>
                      </a:r>
                      <a:r>
                        <a:rPr lang="en-US" sz="1800" b="0" i="0" u="none" strike="noStrike" dirty="0" err="1">
                          <a:solidFill>
                            <a:srgbClr val="000000"/>
                          </a:solidFill>
                          <a:effectLst/>
                          <a:latin typeface="Calibri" panose="020F0502020204030204" pitchFamily="34" charset="0"/>
                        </a:rPr>
                        <a:t>dihasilkan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harga</a:t>
                      </a:r>
                      <a:r>
                        <a:rPr lang="en-US" sz="1800" b="0" i="0" u="none" strike="noStrike" dirty="0">
                          <a:solidFill>
                            <a:srgbClr val="000000"/>
                          </a:solidFill>
                          <a:effectLst/>
                          <a:latin typeface="Calibri" panose="020F0502020204030204" pitchFamily="34" charset="0"/>
                        </a:rPr>
                        <a:t> dan </a:t>
                      </a:r>
                      <a:r>
                        <a:rPr lang="en-US" sz="1800" b="0" i="0" u="none" strike="noStrike" dirty="0" err="1">
                          <a:solidFill>
                            <a:srgbClr val="000000"/>
                          </a:solidFill>
                          <a:effectLst/>
                          <a:latin typeface="Calibri" panose="020F0502020204030204" pitchFamily="34" charset="0"/>
                        </a:rPr>
                        <a:t>jumlah</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produksi</a:t>
                      </a:r>
                      <a:r>
                        <a:rPr lang="en-US" sz="1800" b="0" i="0" u="none" strike="noStrike" dirty="0">
                          <a:solidFill>
                            <a:srgbClr val="000000"/>
                          </a:solidFill>
                          <a:effectLst/>
                          <a:latin typeface="Calibri" panose="020F0502020204030204" pitchFamily="34" charset="0"/>
                        </a:rPr>
                        <a:t>);</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2. </a:t>
                      </a:r>
                      <a:r>
                        <a:rPr lang="en-US" sz="1800" b="0" i="0" u="none" strike="noStrike" dirty="0" err="1">
                          <a:solidFill>
                            <a:srgbClr val="000000"/>
                          </a:solidFill>
                          <a:effectLst/>
                          <a:latin typeface="Calibri" panose="020F0502020204030204" pitchFamily="34" charset="0"/>
                        </a:rPr>
                        <a:t>Memberikan</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fasilitasi</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peningkatan</a:t>
                      </a:r>
                      <a:r>
                        <a:rPr lang="en-US" sz="1800" b="0" i="0" u="none" strike="noStrike" dirty="0">
                          <a:solidFill>
                            <a:srgbClr val="000000"/>
                          </a:solidFill>
                          <a:effectLst/>
                          <a:latin typeface="Calibri" panose="020F0502020204030204" pitchFamily="34" charset="0"/>
                        </a:rPr>
                        <a:t> SDM di </a:t>
                      </a:r>
                      <a:r>
                        <a:rPr lang="en-US" sz="1800" b="0" i="0" u="none" strike="noStrike" dirty="0" err="1">
                          <a:solidFill>
                            <a:srgbClr val="000000"/>
                          </a:solidFill>
                          <a:effectLst/>
                          <a:latin typeface="Calibri" panose="020F0502020204030204" pitchFamily="34" charset="0"/>
                        </a:rPr>
                        <a:t>bidang</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pemasaran</a:t>
                      </a:r>
                      <a:r>
                        <a:rPr lang="en-US" sz="1800" b="0" i="0" u="none" strike="noStrike" dirty="0">
                          <a:solidFill>
                            <a:srgbClr val="000000"/>
                          </a:solidFill>
                          <a:effectLst/>
                          <a:latin typeface="Calibri" panose="020F0502020204030204" pitchFamily="34" charset="0"/>
                        </a:rPr>
                        <a:t> Online</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800" b="0" i="0" u="none" strike="noStrike" dirty="0">
                          <a:solidFill>
                            <a:srgbClr val="000000"/>
                          </a:solidFill>
                          <a:effectLst/>
                          <a:latin typeface="Calibri" panose="020F0502020204030204" pitchFamily="34" charset="0"/>
                        </a:rPr>
                        <a:t>2021</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Disnakerkukm</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1800" b="0" i="0" u="none" strike="noStrike">
                          <a:solidFill>
                            <a:srgbClr val="000000"/>
                          </a:solidFill>
                          <a:effectLst/>
                          <a:latin typeface="Calibri" panose="020F0502020204030204" pitchFamily="34" charset="0"/>
                        </a:rPr>
                        <a:t>2</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800" b="0" i="0" u="none" strike="noStrike">
                          <a:solidFill>
                            <a:srgbClr val="000000"/>
                          </a:solidFill>
                          <a:effectLst/>
                          <a:latin typeface="Liberation Serif"/>
                        </a:rPr>
                        <a:t>Pemetaan pemasaran produk</a:t>
                      </a:r>
                      <a:endParaRPr lang="en-US" sz="18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1800" b="0" i="0" u="none" strike="noStrike">
                          <a:solidFill>
                            <a:srgbClr val="000000"/>
                          </a:solidFill>
                          <a:effectLst/>
                          <a:latin typeface="Calibri" panose="020F0502020204030204" pitchFamily="34" charset="0"/>
                        </a:rPr>
                        <a:t>- meningkatkan pemasaran pada wilayah yang belum terjangkau pemasaran</a:t>
                      </a:r>
                      <a:br>
                        <a:rPr lang="en-US" sz="1800" b="0" i="0" u="none" strike="noStrike">
                          <a:solidFill>
                            <a:srgbClr val="000000"/>
                          </a:solidFill>
                          <a:effectLst/>
                          <a:latin typeface="Calibri" panose="020F0502020204030204" pitchFamily="34" charset="0"/>
                        </a:rPr>
                      </a:br>
                      <a:r>
                        <a:rPr lang="en-US" sz="1800" b="0" i="0" u="none" strike="noStrike">
                          <a:solidFill>
                            <a:srgbClr val="000000"/>
                          </a:solidFill>
                          <a:effectLst/>
                          <a:latin typeface="Calibri" panose="020F0502020204030204" pitchFamily="34" charset="0"/>
                        </a:rPr>
                        <a:t>- Menentukan target pasar</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800" b="0" i="0" u="none" strike="noStrike">
                          <a:solidFill>
                            <a:srgbClr val="000000"/>
                          </a:solidFill>
                          <a:effectLst/>
                          <a:latin typeface="Calibri" panose="020F0502020204030204" pitchFamily="34" charset="0"/>
                        </a:rPr>
                        <a:t>2021</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Disperindag</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1800" b="0" i="0" u="none" strike="noStrike">
                          <a:solidFill>
                            <a:srgbClr val="000000"/>
                          </a:solidFill>
                          <a:effectLst/>
                          <a:latin typeface="Calibri" panose="020F0502020204030204" pitchFamily="34" charset="0"/>
                        </a:rPr>
                        <a:t>3</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a:solidFill>
                            <a:srgbClr val="000000"/>
                          </a:solidFill>
                          <a:effectLst/>
                          <a:latin typeface="Liberation Serif"/>
                        </a:rPr>
                        <a:t>Pengembangan database UMKM</a:t>
                      </a:r>
                      <a:endParaRPr lang="en-US" sz="18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a:solidFill>
                            <a:srgbClr val="000000"/>
                          </a:solidFill>
                          <a:effectLst/>
                          <a:latin typeface="Calibri" panose="020F0502020204030204" pitchFamily="34" charset="0"/>
                        </a:rPr>
                        <a:t>- Pemetaan UMKM dan jenis produk yang diproduksi</a:t>
                      </a:r>
                      <a:br>
                        <a:rPr lang="en-US" sz="1800" b="0" i="0" u="none" strike="noStrike">
                          <a:solidFill>
                            <a:srgbClr val="000000"/>
                          </a:solidFill>
                          <a:effectLst/>
                          <a:latin typeface="Calibri" panose="020F0502020204030204" pitchFamily="34" charset="0"/>
                        </a:rPr>
                      </a:br>
                      <a:r>
                        <a:rPr lang="en-US" sz="1800" b="0" i="0" u="none" strike="noStrike">
                          <a:solidFill>
                            <a:srgbClr val="000000"/>
                          </a:solidFill>
                          <a:effectLst/>
                          <a:latin typeface="Calibri" panose="020F0502020204030204" pitchFamily="34" charset="0"/>
                        </a:rPr>
                        <a:t>- update data UMKM</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n-US" sz="1800" b="0" i="0" u="none" strike="noStrike">
                          <a:solidFill>
                            <a:srgbClr val="000000"/>
                          </a:solidFill>
                          <a:effectLst/>
                          <a:latin typeface="Calibri" panose="020F0502020204030204" pitchFamily="34" charset="0"/>
                        </a:rPr>
                        <a:t>2021</a:t>
                      </a:r>
                      <a:endParaRPr lang="en-US" sz="18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Disnakerkukm</a:t>
                      </a: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penanggungjawab</a:t>
                      </a:r>
                      <a:r>
                        <a:rPr lang="en-US" sz="1800" b="0" i="0" u="none" strike="noStrike" dirty="0">
                          <a:solidFill>
                            <a:srgbClr val="000000"/>
                          </a:solidFill>
                          <a:effectLst/>
                          <a:latin typeface="Calibri" panose="020F0502020204030204" pitchFamily="34" charset="0"/>
                        </a:rPr>
                        <a:t>)</a:t>
                      </a:r>
                      <a:endParaRPr lang="en-US" sz="18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Economy (</a:t>
            </a:r>
            <a:r>
              <a:rPr lang="en-US" sz="4400" dirty="0" err="1"/>
              <a:t>Cont</a:t>
            </a:r>
            <a:r>
              <a:rPr lang="en-US" sz="4400" dirty="0"/>
              <a:t> 2)</a:t>
            </a:r>
            <a:endParaRPr lang="en-US" sz="4400" dirty="0"/>
          </a:p>
        </p:txBody>
      </p:sp>
      <p:graphicFrame>
        <p:nvGraphicFramePr>
          <p:cNvPr id="6" name="Table 5"/>
          <p:cNvGraphicFramePr>
            <a:graphicFrameLocks noGrp="1"/>
          </p:cNvGraphicFramePr>
          <p:nvPr/>
        </p:nvGraphicFramePr>
        <p:xfrm>
          <a:off x="231709" y="935279"/>
          <a:ext cx="11728581" cy="4919670"/>
        </p:xfrm>
        <a:graphic>
          <a:graphicData uri="http://schemas.openxmlformats.org/drawingml/2006/table">
            <a:tbl>
              <a:tblPr/>
              <a:tblGrid>
                <a:gridCol w="430900"/>
                <a:gridCol w="2697021"/>
                <a:gridCol w="5208104"/>
                <a:gridCol w="1225623"/>
                <a:gridCol w="2166933"/>
              </a:tblGrid>
              <a:tr h="147286">
                <a:tc>
                  <a:txBody>
                    <a:bodyPr/>
                    <a:lstStyle/>
                    <a:p>
                      <a:pPr algn="ctr" fontAlgn="ctr"/>
                      <a:r>
                        <a:rPr lang="en-US" sz="2000" b="1" i="0" u="none" strike="noStrike" dirty="0">
                          <a:solidFill>
                            <a:srgbClr val="FFFFFF"/>
                          </a:solidFill>
                          <a:effectLst/>
                          <a:latin typeface="Calibri" panose="020F0502020204030204" pitchFamily="34" charset="0"/>
                        </a:rPr>
                        <a:t>No</a:t>
                      </a:r>
                      <a:endParaRPr lang="en-US" sz="2000" b="1" i="0" u="none" strike="noStrike" dirty="0">
                        <a:solidFill>
                          <a:srgbClr val="FFFFFF"/>
                        </a:solidFill>
                        <a:effectLst/>
                        <a:latin typeface="Calibri" panose="020F0502020204030204" pitchFamily="34" charset="0"/>
                      </a:endParaRPr>
                    </a:p>
                  </a:txBody>
                  <a:tcPr marL="7145" marR="7145" marT="714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2000" b="1" i="0" u="none" strike="noStrike" dirty="0">
                          <a:solidFill>
                            <a:srgbClr val="FFFFFF"/>
                          </a:solidFill>
                          <a:effectLst/>
                          <a:latin typeface="Calibri" panose="020F0502020204030204" pitchFamily="34" charset="0"/>
                        </a:rPr>
                        <a:t>Nama Program </a:t>
                      </a:r>
                      <a:endParaRPr lang="en-US" sz="2000" b="1" i="0" u="none" strike="noStrike" dirty="0">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7145" marR="7145" marT="714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r>
              <a:tr h="294572">
                <a:tc>
                  <a:txBody>
                    <a:bodyPr/>
                    <a:lstStyle/>
                    <a:p>
                      <a:pPr algn="ctr" fontAlgn="ctr"/>
                      <a:r>
                        <a:rPr lang="en-US" sz="2000" b="0" i="0" u="none" strike="noStrike" dirty="0">
                          <a:solidFill>
                            <a:srgbClr val="000000"/>
                          </a:solidFill>
                          <a:effectLst/>
                          <a:latin typeface="Calibri" panose="020F0502020204030204" pitchFamily="34" charset="0"/>
                        </a:rPr>
                        <a:t>4</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Liberation Serif"/>
                        </a:rPr>
                        <a:t>Peningkatan promosi produk ekonomi lokal</a:t>
                      </a:r>
                      <a:endParaRPr lang="en-US" sz="20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2000" b="0" i="0" u="none" strike="noStrike">
                          <a:solidFill>
                            <a:srgbClr val="000000"/>
                          </a:solidFill>
                          <a:effectLst/>
                          <a:latin typeface="Calibri" panose="020F0502020204030204" pitchFamily="34" charset="0"/>
                        </a:rPr>
                        <a:t>Promosi Produk UMKM ke toko retail dan toko online</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2000" b="0" i="0" u="none" strike="noStrike" dirty="0">
                          <a:solidFill>
                            <a:srgbClr val="000000"/>
                          </a:solidFill>
                          <a:effectLst/>
                          <a:latin typeface="Calibri" panose="020F0502020204030204" pitchFamily="34" charset="0"/>
                        </a:rPr>
                        <a:t>2020</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Disperindag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2000" b="0" i="0" u="none" strike="noStrike">
                          <a:solidFill>
                            <a:srgbClr val="000000"/>
                          </a:solidFill>
                          <a:effectLst/>
                          <a:latin typeface="Calibri" panose="020F0502020204030204" pitchFamily="34" charset="0"/>
                        </a:rPr>
                        <a:t>5</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Liberation Serif"/>
                        </a:rPr>
                        <a:t>Peningkatan jaringan pemasaran (ofline dan online)</a:t>
                      </a:r>
                      <a:endParaRPr lang="en-US" sz="20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 Pemasaran Produk</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n-US" sz="2000" b="0" i="0" u="none" strike="noStrike" dirty="0">
                          <a:solidFill>
                            <a:srgbClr val="000000"/>
                          </a:solidFill>
                          <a:effectLst/>
                          <a:latin typeface="Calibri" panose="020F0502020204030204" pitchFamily="34" charset="0"/>
                        </a:rPr>
                        <a:t>2020</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Disperindag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2000" b="0" i="0" u="none" strike="noStrike">
                          <a:solidFill>
                            <a:srgbClr val="000000"/>
                          </a:solidFill>
                          <a:effectLst/>
                          <a:latin typeface="Calibri" panose="020F0502020204030204" pitchFamily="34" charset="0"/>
                        </a:rPr>
                        <a:t>6</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Liberation Serif"/>
                        </a:rPr>
                        <a:t>Integrasi aplikasi kuliner dengan pariwisata</a:t>
                      </a:r>
                      <a:endParaRPr lang="en-US" sz="20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2000" b="0" i="0" u="none" strike="noStrike">
                          <a:solidFill>
                            <a:srgbClr val="000000"/>
                          </a:solidFill>
                          <a:effectLst/>
                          <a:latin typeface="Calibri" panose="020F0502020204030204" pitchFamily="34" charset="0"/>
                        </a:rPr>
                        <a:t>- Tersedianya informasi kuliner di aplikasi yuk plesir</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2000" b="0" i="0" u="none" strike="noStrike" dirty="0">
                          <a:solidFill>
                            <a:srgbClr val="000000"/>
                          </a:solidFill>
                          <a:effectLst/>
                          <a:latin typeface="Calibri" panose="020F0502020204030204" pitchFamily="34" charset="0"/>
                        </a:rPr>
                        <a:t>2021</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Disperindag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2000" b="0" i="0" u="none" strike="noStrike">
                          <a:solidFill>
                            <a:srgbClr val="000000"/>
                          </a:solidFill>
                          <a:effectLst/>
                          <a:latin typeface="Calibri" panose="020F0502020204030204" pitchFamily="34" charset="0"/>
                        </a:rPr>
                        <a:t>7</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Liberation Serif"/>
                        </a:rPr>
                        <a:t>Peningkatan kualitas produk  </a:t>
                      </a:r>
                      <a:endParaRPr lang="en-US" sz="20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 meningkatkan kualitas produk lokal</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n-US" sz="2000" b="0" i="0" u="none" strike="noStrike" dirty="0">
                          <a:solidFill>
                            <a:srgbClr val="000000"/>
                          </a:solidFill>
                          <a:effectLst/>
                          <a:latin typeface="Calibri" panose="020F0502020204030204" pitchFamily="34" charset="0"/>
                        </a:rPr>
                        <a:t>2020</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Disnakerumkm</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883717">
                <a:tc>
                  <a:txBody>
                    <a:bodyPr/>
                    <a:lstStyle/>
                    <a:p>
                      <a:pPr algn="ctr" fontAlgn="ctr"/>
                      <a:r>
                        <a:rPr lang="en-US" sz="2000" b="0" i="0" u="none" strike="noStrike">
                          <a:solidFill>
                            <a:srgbClr val="000000"/>
                          </a:solidFill>
                          <a:effectLst/>
                          <a:latin typeface="Calibri" panose="020F0502020204030204" pitchFamily="34" charset="0"/>
                        </a:rPr>
                        <a:t>8</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Liberation Serif"/>
                        </a:rPr>
                        <a:t>Peningkatan daya saing  produk melalui manajemen harga yang baik,</a:t>
                      </a:r>
                      <a:endParaRPr lang="en-US" sz="2000" b="0" i="0" u="none" strike="noStrike">
                        <a:solidFill>
                          <a:srgbClr val="000000"/>
                        </a:solidFill>
                        <a:effectLst/>
                        <a:latin typeface="Liberation Serif"/>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2000" b="0" i="0" u="none" strike="noStrike">
                          <a:solidFill>
                            <a:srgbClr val="000000"/>
                          </a:solidFill>
                          <a:effectLst/>
                          <a:latin typeface="Calibri" panose="020F0502020204030204" pitchFamily="34" charset="0"/>
                        </a:rPr>
                        <a:t>- memberikan jaminan standart harga dan kualitas produk </a:t>
                      </a:r>
                      <a:endParaRPr lang="en-US" sz="2000" b="0" i="0" u="none" strike="noStrike">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2000" b="0" i="0" u="none" strike="noStrike" dirty="0">
                          <a:solidFill>
                            <a:srgbClr val="000000"/>
                          </a:solidFill>
                          <a:effectLst/>
                          <a:latin typeface="Calibri" panose="020F0502020204030204" pitchFamily="34" charset="0"/>
                        </a:rPr>
                        <a:t>2020</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a:solidFill>
                            <a:srgbClr val="000000"/>
                          </a:solidFill>
                          <a:effectLst/>
                          <a:latin typeface="Calibri" panose="020F0502020204030204" pitchFamily="34" charset="0"/>
                        </a:rPr>
                        <a:t>     - </a:t>
                      </a:r>
                      <a:r>
                        <a:rPr lang="en-US" sz="2000" b="0" i="0" u="none" strike="noStrike" dirty="0" err="1">
                          <a:solidFill>
                            <a:srgbClr val="000000"/>
                          </a:solidFill>
                          <a:effectLst/>
                          <a:latin typeface="Calibri" panose="020F0502020204030204" pitchFamily="34" charset="0"/>
                        </a:rPr>
                        <a:t>Disperindag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 di </a:t>
                      </a:r>
                      <a:r>
                        <a:rPr lang="en-US" sz="2000" b="0" i="0" u="none" strike="noStrike" dirty="0" err="1">
                          <a:solidFill>
                            <a:srgbClr val="000000"/>
                          </a:solidFill>
                          <a:effectLst/>
                          <a:latin typeface="Calibri" panose="020F0502020204030204" pitchFamily="34" charset="0"/>
                        </a:rPr>
                        <a:t>sisi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Produk</a:t>
                      </a:r>
                      <a:r>
                        <a:rPr lang="en-US" sz="2000" b="0" i="0" u="none" strike="noStrike" dirty="0">
                          <a:solidFill>
                            <a:srgbClr val="000000"/>
                          </a:solidFill>
                          <a:effectLst/>
                          <a:latin typeface="Calibri" panose="020F0502020204030204" pitchFamily="34" charset="0"/>
                        </a:rPr>
                        <a:t>)</a:t>
                      </a:r>
                      <a:br>
                        <a:rPr lang="en-US" sz="2000" b="0" i="0" u="none" strike="noStrike" dirty="0">
                          <a:solidFill>
                            <a:srgbClr val="000000"/>
                          </a:solidFill>
                          <a:effectLst/>
                          <a:latin typeface="Calibri" panose="020F0502020204030204" pitchFamily="34" charset="0"/>
                        </a:rPr>
                      </a:br>
                      <a:r>
                        <a:rPr lang="en-US" sz="2000" b="0" i="0" u="none" strike="noStrike" dirty="0">
                          <a:solidFill>
                            <a:srgbClr val="000000"/>
                          </a:solidFill>
                          <a:effectLst/>
                          <a:latin typeface="Calibri" panose="020F0502020204030204" pitchFamily="34" charset="0"/>
                        </a:rPr>
                        <a:t>     - </a:t>
                      </a:r>
                      <a:r>
                        <a:rPr lang="en-US" sz="2000" b="0" i="0" u="none" strike="noStrike" dirty="0" err="1">
                          <a:solidFill>
                            <a:srgbClr val="000000"/>
                          </a:solidFill>
                          <a:effectLst/>
                          <a:latin typeface="Calibri" panose="020F0502020204030204" pitchFamily="34" charset="0"/>
                        </a:rPr>
                        <a:t>Disnakerumkm</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 di </a:t>
                      </a:r>
                      <a:r>
                        <a:rPr lang="en-US" sz="2000" b="0" i="0" u="none" strike="noStrike" dirty="0" err="1">
                          <a:solidFill>
                            <a:srgbClr val="000000"/>
                          </a:solidFill>
                          <a:effectLst/>
                          <a:latin typeface="Calibri" panose="020F0502020204030204" pitchFamily="34" charset="0"/>
                        </a:rPr>
                        <a:t>sisi</a:t>
                      </a:r>
                      <a:r>
                        <a:rPr lang="en-US" sz="2000" b="0" i="0" u="none" strike="noStrike" dirty="0">
                          <a:solidFill>
                            <a:srgbClr val="000000"/>
                          </a:solidFill>
                          <a:effectLst/>
                          <a:latin typeface="Calibri" panose="020F0502020204030204" pitchFamily="34" charset="0"/>
                        </a:rPr>
                        <a:t> UKM)</a:t>
                      </a:r>
                      <a:endParaRPr lang="en-US" sz="2000" b="0" i="0" u="none" strike="noStrike" dirty="0">
                        <a:solidFill>
                          <a:srgbClr val="000000"/>
                        </a:solidFill>
                        <a:effectLst/>
                        <a:latin typeface="Calibri" panose="020F0502020204030204" pitchFamily="34" charset="0"/>
                      </a:endParaRPr>
                    </a:p>
                  </a:txBody>
                  <a:tcPr marL="7145" marR="7145" marT="71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Economy (</a:t>
            </a:r>
            <a:r>
              <a:rPr lang="en-US" sz="4400" dirty="0" err="1"/>
              <a:t>Cont</a:t>
            </a:r>
            <a:r>
              <a:rPr lang="en-US" sz="4400" dirty="0"/>
              <a:t> 3)</a:t>
            </a:r>
            <a:endParaRPr lang="en-US" sz="4400" dirty="0"/>
          </a:p>
        </p:txBody>
      </p:sp>
      <p:graphicFrame>
        <p:nvGraphicFramePr>
          <p:cNvPr id="6" name="Table 5"/>
          <p:cNvGraphicFramePr>
            <a:graphicFrameLocks noGrp="1"/>
          </p:cNvGraphicFramePr>
          <p:nvPr/>
        </p:nvGraphicFramePr>
        <p:xfrm>
          <a:off x="231709" y="935279"/>
          <a:ext cx="11728581" cy="4424840"/>
        </p:xfrm>
        <a:graphic>
          <a:graphicData uri="http://schemas.openxmlformats.org/drawingml/2006/table">
            <a:tbl>
              <a:tblPr/>
              <a:tblGrid>
                <a:gridCol w="595107"/>
                <a:gridCol w="2532814"/>
                <a:gridCol w="5208104"/>
                <a:gridCol w="1225623"/>
                <a:gridCol w="2166933"/>
              </a:tblGrid>
              <a:tr h="147286">
                <a:tc>
                  <a:txBody>
                    <a:bodyPr/>
                    <a:lstStyle/>
                    <a:p>
                      <a:pPr algn="ctr" fontAlgn="ctr"/>
                      <a:r>
                        <a:rPr lang="en-US" sz="1800" b="1" i="0" u="none" strike="noStrike" dirty="0">
                          <a:solidFill>
                            <a:srgbClr val="FFFFFF"/>
                          </a:solidFill>
                          <a:effectLst/>
                          <a:latin typeface="Calibri" panose="020F0502020204030204" pitchFamily="34" charset="0"/>
                        </a:rPr>
                        <a:t>No</a:t>
                      </a:r>
                      <a:endParaRPr lang="en-US" sz="1800" b="1" i="0" u="none" strike="noStrike" dirty="0">
                        <a:solidFill>
                          <a:srgbClr val="FFFFFF"/>
                        </a:solidFill>
                        <a:effectLst/>
                        <a:latin typeface="Calibri" panose="020F0502020204030204" pitchFamily="34" charset="0"/>
                      </a:endParaRPr>
                    </a:p>
                  </a:txBody>
                  <a:tcPr marL="7145" marR="7145" marT="714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1" i="0" u="none" strike="noStrike">
                          <a:solidFill>
                            <a:srgbClr val="FFFFFF"/>
                          </a:solidFill>
                          <a:effectLst/>
                          <a:latin typeface="Calibri" panose="020F0502020204030204" pitchFamily="34" charset="0"/>
                        </a:rPr>
                        <a:t>Nama Program </a:t>
                      </a:r>
                      <a:endParaRPr lang="en-US" sz="18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1800" b="1" i="0" u="none" strike="noStrike">
                          <a:solidFill>
                            <a:srgbClr val="FFFFFF"/>
                          </a:solidFill>
                          <a:effectLst/>
                          <a:latin typeface="Calibri" panose="020F0502020204030204" pitchFamily="34" charset="0"/>
                        </a:rPr>
                        <a:t>Deskripsi Singkat</a:t>
                      </a:r>
                      <a:endParaRPr lang="en-US" sz="18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b"/>
                      <a:r>
                        <a:rPr lang="en-US" sz="1800" b="1" i="0" u="none" strike="noStrike">
                          <a:solidFill>
                            <a:srgbClr val="FFFFFF"/>
                          </a:solidFill>
                          <a:effectLst/>
                          <a:latin typeface="Calibri" panose="020F0502020204030204" pitchFamily="34" charset="0"/>
                        </a:rPr>
                        <a:t>Time Line</a:t>
                      </a:r>
                      <a:endParaRPr lang="en-US" sz="18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1800" b="1" i="0" u="none" strike="noStrike">
                          <a:solidFill>
                            <a:srgbClr val="FFFFFF"/>
                          </a:solidFill>
                          <a:effectLst/>
                          <a:latin typeface="Calibri" panose="020F0502020204030204" pitchFamily="34" charset="0"/>
                        </a:rPr>
                        <a:t>Pengampu</a:t>
                      </a:r>
                      <a:endParaRPr lang="en-US" sz="1800" b="1" i="0" u="none" strike="noStrike">
                        <a:solidFill>
                          <a:srgbClr val="FFFFFF"/>
                        </a:solidFill>
                        <a:effectLst/>
                        <a:latin typeface="Calibri" panose="020F0502020204030204" pitchFamily="34" charset="0"/>
                      </a:endParaRPr>
                    </a:p>
                  </a:txBody>
                  <a:tcPr marL="7145" marR="7145" marT="714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r>
              <a:tr h="676992">
                <a:tc>
                  <a:txBody>
                    <a:bodyPr/>
                    <a:lstStyle/>
                    <a:p>
                      <a:pPr algn="ctr" fontAlgn="ctr"/>
                      <a:r>
                        <a:rPr lang="en-US" sz="1800" b="0" i="0" u="none" strike="noStrike">
                          <a:solidFill>
                            <a:srgbClr val="000000"/>
                          </a:solidFill>
                          <a:effectLst/>
                          <a:latin typeface="Calibri" panose="020F0502020204030204" pitchFamily="34" charset="0"/>
                        </a:rPr>
                        <a:t>9</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a:solidFill>
                            <a:srgbClr val="000000"/>
                          </a:solidFill>
                          <a:effectLst/>
                          <a:latin typeface="Liberation Serif"/>
                        </a:rPr>
                        <a:t>Perlindungan produk (paten, merek, Indikasi geografis)</a:t>
                      </a:r>
                      <a:endParaRPr lang="en-US" sz="1800" b="0" i="0" u="none" strike="noStrike">
                        <a:solidFill>
                          <a:srgbClr val="000000"/>
                        </a:solidFill>
                        <a:effectLst/>
                        <a:latin typeface="Liberation Serif"/>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800" b="0" i="0" u="none" strike="noStrike">
                          <a:solidFill>
                            <a:srgbClr val="000000"/>
                          </a:solidFill>
                          <a:effectLst/>
                          <a:latin typeface="Calibri" panose="020F0502020204030204" pitchFamily="34" charset="0"/>
                        </a:rPr>
                        <a:t>- terlindunginya produk lokal</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800" b="0" i="0" u="none" strike="noStrike">
                          <a:solidFill>
                            <a:srgbClr val="000000"/>
                          </a:solidFill>
                          <a:effectLst/>
                          <a:latin typeface="Calibri" panose="020F0502020204030204" pitchFamily="34" charset="0"/>
                        </a:rPr>
                        <a:t>2020 (pendek)</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Disperindag</a:t>
                      </a: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1800" b="0" i="0" u="none" strike="noStrike">
                          <a:solidFill>
                            <a:srgbClr val="000000"/>
                          </a:solidFill>
                          <a:effectLst/>
                          <a:latin typeface="Calibri" panose="020F0502020204030204" pitchFamily="34" charset="0"/>
                        </a:rPr>
                        <a:t>10</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800" b="0" i="0" u="none" strike="noStrike">
                          <a:solidFill>
                            <a:srgbClr val="000000"/>
                          </a:solidFill>
                          <a:effectLst/>
                          <a:latin typeface="Liberation Serif"/>
                        </a:rPr>
                        <a:t>Adanya quality control yang aktif</a:t>
                      </a:r>
                      <a:endParaRPr lang="en-US" sz="1800" b="0" i="0" u="none" strike="noStrike">
                        <a:solidFill>
                          <a:srgbClr val="000000"/>
                        </a:solidFill>
                        <a:effectLst/>
                        <a:latin typeface="Liberation Serif"/>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1800" b="0" i="0" u="none" strike="noStrike">
                          <a:solidFill>
                            <a:srgbClr val="000000"/>
                          </a:solidFill>
                          <a:effectLst/>
                          <a:latin typeface="Calibri" panose="020F0502020204030204" pitchFamily="34" charset="0"/>
                        </a:rPr>
                        <a:t>- menjaga kualitas produk tetap stabil</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800" b="0" i="0" u="none" strike="noStrike">
                          <a:solidFill>
                            <a:srgbClr val="000000"/>
                          </a:solidFill>
                          <a:effectLst/>
                          <a:latin typeface="Calibri" panose="020F0502020204030204" pitchFamily="34" charset="0"/>
                        </a:rPr>
                        <a:t>2021 (Menengah)</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a:solidFill>
                            <a:srgbClr val="000000"/>
                          </a:solidFill>
                          <a:effectLst/>
                          <a:latin typeface="Calibri" panose="020F0502020204030204" pitchFamily="34" charset="0"/>
                        </a:rPr>
                        <a:t> </a:t>
                      </a:r>
                      <a:r>
                        <a:rPr lang="en-US" sz="1800" b="0" i="0" u="none" strike="noStrike" dirty="0" err="1">
                          <a:solidFill>
                            <a:srgbClr val="000000"/>
                          </a:solidFill>
                          <a:effectLst/>
                          <a:latin typeface="Calibri" panose="020F0502020204030204" pitchFamily="34" charset="0"/>
                        </a:rPr>
                        <a:t>Disnakerkukm</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1800" b="0" i="0" u="none" strike="noStrike">
                          <a:solidFill>
                            <a:srgbClr val="000000"/>
                          </a:solidFill>
                          <a:effectLst/>
                          <a:latin typeface="Calibri" panose="020F0502020204030204" pitchFamily="34" charset="0"/>
                        </a:rPr>
                        <a:t>11</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a:solidFill>
                            <a:srgbClr val="000000"/>
                          </a:solidFill>
                          <a:effectLst/>
                          <a:latin typeface="Liberation Serif"/>
                        </a:rPr>
                        <a:t>Sistem Informasi Kebutuhan Pokok Masyarakat (SIMBOK)</a:t>
                      </a:r>
                      <a:endParaRPr lang="en-US" sz="1800" b="0" i="0" u="none" strike="noStrike">
                        <a:solidFill>
                          <a:srgbClr val="000000"/>
                        </a:solidFill>
                        <a:effectLst/>
                        <a:latin typeface="Liberation Serif"/>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1800" b="0" i="0" u="none" strike="noStrike">
                          <a:solidFill>
                            <a:srgbClr val="000000"/>
                          </a:solidFill>
                          <a:effectLst/>
                          <a:latin typeface="Calibri" panose="020F0502020204030204" pitchFamily="34" charset="0"/>
                        </a:rPr>
                        <a:t>Sistem informasi berupa website dan aplikasi smartphone berbasis android dan iOS yang digunakan petugas pasar untuk melakukan input data secara online. Setelah petugas menginput data maka secara otomatis data tersebut terkirim ke website SIMBOK. Data yang terkirim akan ditampilkan secara realtime pada website dalam bentuk tabel harga per pasar, per hari, per minggu, per bulan, per tahun dalam bentuk grafik harga per komoditi,perbaningan harga komoditi dan pengguna dapat mendownload dalam bentuk pdf</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n-US" sz="1800" b="0" i="0" u="none" strike="noStrike">
                          <a:solidFill>
                            <a:srgbClr val="000000"/>
                          </a:solidFill>
                          <a:effectLst/>
                          <a:latin typeface="Calibri" panose="020F0502020204030204" pitchFamily="34" charset="0"/>
                        </a:rPr>
                        <a:t>2019-2021 (menengah)</a:t>
                      </a:r>
                      <a:endParaRPr lang="en-US" sz="18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800" b="0" i="0" u="none" strike="noStrike" dirty="0" err="1">
                          <a:solidFill>
                            <a:srgbClr val="000000"/>
                          </a:solidFill>
                          <a:effectLst/>
                          <a:latin typeface="Calibri" panose="020F0502020204030204" pitchFamily="34" charset="0"/>
                        </a:rPr>
                        <a:t>Disperindag</a:t>
                      </a:r>
                      <a:endParaRPr lang="en-US" sz="18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Economy (</a:t>
            </a:r>
            <a:r>
              <a:rPr lang="en-US" sz="4400" dirty="0" err="1"/>
              <a:t>Cont</a:t>
            </a:r>
            <a:r>
              <a:rPr lang="en-US" sz="4400" dirty="0"/>
              <a:t> 3)</a:t>
            </a:r>
            <a:endParaRPr lang="en-US" sz="4400" dirty="0"/>
          </a:p>
        </p:txBody>
      </p:sp>
      <p:graphicFrame>
        <p:nvGraphicFramePr>
          <p:cNvPr id="6" name="Table 5"/>
          <p:cNvGraphicFramePr>
            <a:graphicFrameLocks noGrp="1"/>
          </p:cNvGraphicFramePr>
          <p:nvPr/>
        </p:nvGraphicFramePr>
        <p:xfrm>
          <a:off x="231709" y="935279"/>
          <a:ext cx="11728581" cy="4312445"/>
        </p:xfrm>
        <a:graphic>
          <a:graphicData uri="http://schemas.openxmlformats.org/drawingml/2006/table">
            <a:tbl>
              <a:tblPr/>
              <a:tblGrid>
                <a:gridCol w="595107"/>
                <a:gridCol w="2532814"/>
                <a:gridCol w="5208104"/>
                <a:gridCol w="1225623"/>
                <a:gridCol w="2166933"/>
              </a:tblGrid>
              <a:tr h="147286">
                <a:tc>
                  <a:txBody>
                    <a:bodyPr/>
                    <a:lstStyle/>
                    <a:p>
                      <a:pPr algn="ctr" fontAlgn="ctr"/>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7145" marR="7145" marT="714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2000" b="1" i="0" u="none" strike="noStrike">
                          <a:solidFill>
                            <a:srgbClr val="FFFFFF"/>
                          </a:solidFill>
                          <a:effectLst/>
                          <a:latin typeface="Calibri" panose="020F0502020204030204" pitchFamily="34" charset="0"/>
                        </a:rPr>
                        <a:t>Nama Program </a:t>
                      </a:r>
                      <a:endParaRPr lang="en-US" sz="20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7145" marR="7145" marT="714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7145" marR="7145" marT="714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tr>
              <a:tr h="294572">
                <a:tc>
                  <a:txBody>
                    <a:bodyPr/>
                    <a:lstStyle/>
                    <a:p>
                      <a:pPr algn="ctr" fontAlgn="ctr"/>
                      <a:r>
                        <a:rPr lang="en-US" sz="2000" b="0" i="0" u="none" strike="noStrike" dirty="0">
                          <a:solidFill>
                            <a:srgbClr val="000000"/>
                          </a:solidFill>
                          <a:effectLst/>
                          <a:latin typeface="Calibri" panose="020F0502020204030204" pitchFamily="34" charset="0"/>
                        </a:rPr>
                        <a:t>12</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fi-FI" sz="2000" b="0" i="0" u="none" strike="noStrike">
                          <a:solidFill>
                            <a:srgbClr val="000000"/>
                          </a:solidFill>
                          <a:effectLst/>
                          <a:latin typeface="Liberation Serif"/>
                        </a:rPr>
                        <a:t>Mediasi UMKM dengan Penyedia Jasa Toko Online</a:t>
                      </a:r>
                      <a:endParaRPr lang="fi-FI" sz="2000" b="0" i="0" u="none" strike="noStrike">
                        <a:solidFill>
                          <a:srgbClr val="000000"/>
                        </a:solidFill>
                        <a:effectLst/>
                        <a:latin typeface="Liberation Serif"/>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ctr"/>
                      <a:r>
                        <a:rPr lang="en-US" sz="2000" b="0" i="0" u="none" strike="noStrike" dirty="0" err="1">
                          <a:solidFill>
                            <a:srgbClr val="000000"/>
                          </a:solidFill>
                          <a:effectLst/>
                          <a:latin typeface="Calibri" panose="020F0502020204030204" pitchFamily="34" charset="0"/>
                        </a:rPr>
                        <a:t>Menampilkan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produk</a:t>
                      </a:r>
                      <a:r>
                        <a:rPr lang="en-US" sz="2000" b="0" i="0" u="none" strike="noStrike" dirty="0">
                          <a:solidFill>
                            <a:srgbClr val="000000"/>
                          </a:solidFill>
                          <a:effectLst/>
                          <a:latin typeface="Calibri" panose="020F0502020204030204" pitchFamily="34" charset="0"/>
                        </a:rPr>
                        <a:t> UMKM pada </a:t>
                      </a:r>
                      <a:r>
                        <a:rPr lang="en-US" sz="2000" b="0" i="0" u="none" strike="noStrike" dirty="0" err="1">
                          <a:solidFill>
                            <a:srgbClr val="000000"/>
                          </a:solidFill>
                          <a:effectLst/>
                          <a:latin typeface="Calibri" panose="020F0502020204030204" pitchFamily="34" charset="0"/>
                        </a:rPr>
                        <a:t>beranda-beranda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toko</a:t>
                      </a:r>
                      <a:r>
                        <a:rPr lang="en-US" sz="2000" b="0" i="0" u="none" strike="noStrike" dirty="0">
                          <a:solidFill>
                            <a:srgbClr val="000000"/>
                          </a:solidFill>
                          <a:effectLst/>
                          <a:latin typeface="Calibri" panose="020F0502020204030204" pitchFamily="34" charset="0"/>
                        </a:rPr>
                        <a:t> online</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2000" b="0" i="0" u="none" strike="noStrike">
                          <a:solidFill>
                            <a:srgbClr val="000000"/>
                          </a:solidFill>
                          <a:effectLst/>
                          <a:latin typeface="Calibri" panose="020F0502020204030204" pitchFamily="34" charset="0"/>
                        </a:rPr>
                        <a:t>2021 (Menengah)</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Disnakerumkm</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penanggungjawab</a:t>
                      </a:r>
                      <a:r>
                        <a:rPr lang="en-US" sz="2000" b="0" i="0" u="none" strike="noStrike" dirty="0">
                          <a:solidFill>
                            <a:srgbClr val="000000"/>
                          </a:solidFill>
                          <a:effectLst/>
                          <a:latin typeface="Calibri" panose="020F0502020204030204" pitchFamily="34" charset="0"/>
                        </a:rPr>
                        <a:t>)</a:t>
                      </a:r>
                      <a:br>
                        <a:rPr lang="en-US" sz="2000" b="0" i="0" u="none" strike="noStrike" dirty="0">
                          <a:solidFill>
                            <a:srgbClr val="000000"/>
                          </a:solidFill>
                          <a:effectLst/>
                          <a:latin typeface="Calibri" panose="020F0502020204030204" pitchFamily="34" charset="0"/>
                        </a:rPr>
                      </a:b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2000" b="0" i="0" u="none" strike="noStrike">
                          <a:solidFill>
                            <a:srgbClr val="000000"/>
                          </a:solidFill>
                          <a:effectLst/>
                          <a:latin typeface="Calibri" panose="020F0502020204030204" pitchFamily="34" charset="0"/>
                        </a:rPr>
                        <a:t>13</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Liberation Serif"/>
                        </a:rPr>
                        <a:t>Kader Kesehatan Hewan Untuk mendukung pusat pelayanan kesehatan hewan keliling</a:t>
                      </a:r>
                      <a:endParaRPr lang="en-US" sz="2000" b="0" i="0" u="none" strike="noStrike">
                        <a:solidFill>
                          <a:srgbClr val="000000"/>
                        </a:solidFill>
                        <a:effectLst/>
                        <a:latin typeface="Liberation Serif"/>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b"/>
                      <a:r>
                        <a:rPr lang="en-US" sz="2000" b="0" i="0" u="none" strike="noStrike">
                          <a:solidFill>
                            <a:srgbClr val="000000"/>
                          </a:solidFill>
                          <a:effectLst/>
                          <a:latin typeface="Calibri" panose="020F0502020204030204" pitchFamily="34" charset="0"/>
                        </a:rPr>
                        <a:t>Kader kesehatan hewan yang ditunjuk untuk meningkatkan kesehatan hewan ternak di masyarakat dengan menjadi penghubung antara peternak dengan petugas kesehatan hewan agar mendapatkan kemudahan dalam pelayanan dokter hewan</a:t>
                      </a:r>
                      <a:endParaRPr lang="en-US" sz="2000" b="0" i="0" u="none" strike="noStrike">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n-US" sz="2000" b="0" i="0" u="none" strike="noStrike">
                          <a:solidFill>
                            <a:srgbClr val="000000"/>
                          </a:solidFill>
                          <a:effectLst/>
                          <a:latin typeface="Calibri" panose="020F0502020204030204" pitchFamily="34" charset="0"/>
                        </a:rPr>
                        <a:t>2020 (pendek)</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a:solidFill>
                            <a:srgbClr val="000000"/>
                          </a:solidFill>
                          <a:effectLst/>
                          <a:latin typeface="Calibri" panose="020F0502020204030204" pitchFamily="34" charset="0"/>
                        </a:rPr>
                        <a:t>Distapang, Pemerintah Desa</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4572">
                <a:tc>
                  <a:txBody>
                    <a:bodyPr/>
                    <a:lstStyle/>
                    <a:p>
                      <a:pPr algn="ctr" fontAlgn="ctr"/>
                      <a:r>
                        <a:rPr lang="en-US" sz="2000" b="0" i="0" u="none" strike="noStrike">
                          <a:solidFill>
                            <a:srgbClr val="000000"/>
                          </a:solidFill>
                          <a:effectLst/>
                          <a:latin typeface="Calibri" panose="020F0502020204030204" pitchFamily="34" charset="0"/>
                        </a:rPr>
                        <a:t>14</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Pemasaran Online Jambu Kristal</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l" fontAlgn="t"/>
                      <a:r>
                        <a:rPr lang="en-US" sz="2000" b="0" i="0" u="none" strike="noStrike">
                          <a:solidFill>
                            <a:srgbClr val="000000"/>
                          </a:solidFill>
                          <a:effectLst/>
                          <a:latin typeface="Calibri" panose="020F0502020204030204" pitchFamily="34" charset="0"/>
                        </a:rPr>
                        <a:t>Meluasnya pemasaran jambu kristal</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t"/>
                      <a:r>
                        <a:rPr lang="en-US" sz="2000" b="0" i="0" u="none" strike="noStrike">
                          <a:solidFill>
                            <a:srgbClr val="000000"/>
                          </a:solidFill>
                          <a:effectLst/>
                          <a:latin typeface="Calibri" panose="020F0502020204030204" pitchFamily="34" charset="0"/>
                        </a:rPr>
                        <a:t>2019-2020 (Pendek)</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t"/>
                      <a:r>
                        <a:rPr lang="en-US" sz="2000" b="0" i="0" u="none" strike="noStrike">
                          <a:solidFill>
                            <a:srgbClr val="000000"/>
                          </a:solidFill>
                          <a:effectLst/>
                          <a:latin typeface="Calibri" panose="020F0502020204030204" pitchFamily="34" charset="0"/>
                        </a:rPr>
                        <a:t>Distapang-Perindagsar</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Environment</a:t>
            </a:r>
            <a:endParaRPr lang="en-US" sz="4400" dirty="0"/>
          </a:p>
        </p:txBody>
      </p:sp>
      <p:graphicFrame>
        <p:nvGraphicFramePr>
          <p:cNvPr id="5" name="Table 4"/>
          <p:cNvGraphicFramePr>
            <a:graphicFrameLocks noGrp="1"/>
          </p:cNvGraphicFramePr>
          <p:nvPr/>
        </p:nvGraphicFramePr>
        <p:xfrm>
          <a:off x="251791" y="1431235"/>
          <a:ext cx="11343861" cy="3657600"/>
        </p:xfrm>
        <a:graphic>
          <a:graphicData uri="http://schemas.openxmlformats.org/drawingml/2006/table">
            <a:tbl>
              <a:tblPr/>
              <a:tblGrid>
                <a:gridCol w="840018"/>
                <a:gridCol w="2940062"/>
                <a:gridCol w="5170454"/>
                <a:gridCol w="1162266"/>
                <a:gridCol w="1231061"/>
              </a:tblGrid>
              <a:tr h="365760">
                <a:tc>
                  <a:txBody>
                    <a:bodyPr/>
                    <a:lstStyle/>
                    <a:p>
                      <a:pPr algn="l" fontAlgn="b"/>
                      <a:r>
                        <a:rPr lang="en-US" sz="1600" b="1" i="0" u="none" strike="noStrike" dirty="0">
                          <a:solidFill>
                            <a:srgbClr val="FFFFFF"/>
                          </a:solidFill>
                          <a:effectLst/>
                          <a:latin typeface="Calibri" panose="020F0502020204030204" pitchFamily="34" charset="0"/>
                        </a:rPr>
                        <a:t>no</a:t>
                      </a:r>
                      <a:endParaRPr lang="en-US" sz="1600" b="1" i="0" u="none" strike="noStrike" dirty="0">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1600" b="1" i="0" u="none" strike="noStrike">
                          <a:solidFill>
                            <a:srgbClr val="FFFFFF"/>
                          </a:solidFill>
                          <a:effectLst/>
                          <a:latin typeface="Calibri" panose="020F0502020204030204" pitchFamily="34" charset="0"/>
                        </a:rPr>
                        <a:t>Nama Program </a:t>
                      </a:r>
                      <a:endParaRPr lang="en-US" sz="16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1600" b="1" i="0" u="none" strike="noStrike">
                          <a:solidFill>
                            <a:srgbClr val="FFFFFF"/>
                          </a:solidFill>
                          <a:effectLst/>
                          <a:latin typeface="Calibri" panose="020F0502020204030204" pitchFamily="34" charset="0"/>
                        </a:rPr>
                        <a:t>Deskripsi Singkat</a:t>
                      </a:r>
                      <a:endParaRPr lang="en-US" sz="16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1600" b="1" i="0" u="none" strike="noStrike">
                          <a:solidFill>
                            <a:srgbClr val="FFFFFF"/>
                          </a:solidFill>
                          <a:effectLst/>
                          <a:latin typeface="Calibri" panose="020F0502020204030204" pitchFamily="34" charset="0"/>
                        </a:rPr>
                        <a:t>Time Line</a:t>
                      </a:r>
                      <a:endParaRPr lang="en-US" sz="16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1600" b="1" i="0" u="none" strike="noStrike">
                          <a:solidFill>
                            <a:srgbClr val="FFFFFF"/>
                          </a:solidFill>
                          <a:effectLst/>
                          <a:latin typeface="Calibri" panose="020F0502020204030204" pitchFamily="34" charset="0"/>
                        </a:rPr>
                        <a:t>Pengampu</a:t>
                      </a:r>
                      <a:endParaRPr lang="en-US" sz="16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1463040">
                <a:tc>
                  <a:txBody>
                    <a:bodyPr/>
                    <a:lstStyle/>
                    <a:p>
                      <a:pPr algn="ctr" fontAlgn="ctr"/>
                      <a:r>
                        <a:rPr lang="en-US" sz="1600" b="0" i="0" u="none" strike="noStrike">
                          <a:solidFill>
                            <a:srgbClr val="000000"/>
                          </a:solidFill>
                          <a:effectLst/>
                          <a:latin typeface="Calibri" panose="020F0502020204030204" pitchFamily="34" charset="0"/>
                        </a:rPr>
                        <a:t>1</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1600" b="0" i="0" u="none" strike="noStrike" dirty="0">
                          <a:solidFill>
                            <a:srgbClr val="000000"/>
                          </a:solidFill>
                          <a:effectLst/>
                          <a:latin typeface="Calibri" panose="020F0502020204030204" pitchFamily="34" charset="0"/>
                        </a:rPr>
                        <a:t>SOIMAH</a:t>
                      </a:r>
                      <a:endParaRPr lang="en-US" sz="16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600" b="0" i="0" u="none" strike="noStrike">
                          <a:solidFill>
                            <a:srgbClr val="000000"/>
                          </a:solidFill>
                          <a:effectLst/>
                          <a:latin typeface="Calibri" panose="020F0502020204030204" pitchFamily="34" charset="0"/>
                        </a:rPr>
                        <a:t>Fenomena semakin bertambahnya timbuhan sampah yang didominasi dari sektor rumah tangga dan erbatasnya/minumnya pemahaman masyarakat tentang pengelolaan sampah; disisi lain umur &amp; kapasitas TPA terbatas</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600" b="0" i="0" u="none" strike="noStrike">
                          <a:solidFill>
                            <a:srgbClr val="000000"/>
                          </a:solidFill>
                          <a:effectLst/>
                          <a:latin typeface="Calibri" panose="020F0502020204030204" pitchFamily="34" charset="0"/>
                        </a:rPr>
                        <a:t>2019-2021</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600" b="0" i="0" u="none" strike="noStrike">
                          <a:solidFill>
                            <a:srgbClr val="000000"/>
                          </a:solidFill>
                          <a:effectLst/>
                          <a:latin typeface="Calibri" panose="020F0502020204030204" pitchFamily="34" charset="0"/>
                        </a:rPr>
                        <a:t>Dinas PerkimLH</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828800">
                <a:tc>
                  <a:txBody>
                    <a:bodyPr/>
                    <a:lstStyle/>
                    <a:p>
                      <a:pPr algn="ctr" fontAlgn="ctr"/>
                      <a:r>
                        <a:rPr lang="en-US" sz="1600" b="0" i="0" u="none" strike="noStrike">
                          <a:solidFill>
                            <a:srgbClr val="000000"/>
                          </a:solidFill>
                          <a:effectLst/>
                          <a:latin typeface="Calibri" panose="020F0502020204030204" pitchFamily="34" charset="0"/>
                        </a:rPr>
                        <a:t>2</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1600" b="0" i="0" u="none" strike="noStrike">
                          <a:solidFill>
                            <a:srgbClr val="000000"/>
                          </a:solidFill>
                          <a:effectLst/>
                          <a:latin typeface="Calibri" panose="020F0502020204030204" pitchFamily="34" charset="0"/>
                        </a:rPr>
                        <a:t>Taman Proklim Lebah Klanceng / Tamplek</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600" b="0" i="0" u="none" strike="noStrike">
                          <a:solidFill>
                            <a:srgbClr val="000000"/>
                          </a:solidFill>
                          <a:effectLst/>
                          <a:latin typeface="Calibri" panose="020F0502020204030204" pitchFamily="34" charset="0"/>
                        </a:rPr>
                        <a:t>Berawal dari fenomena deforestasi, pembalakan liar yang memicu perubahan iklim dan menimbulkan bencana banjir, longsor dan kekeringan, sehingga diciptakan inovasi berupa TAMPLEK untuk pelestarian dan perlindungan LH. Selain ramah lingkungan, multiplier efect pengentasan kemiskinan, peningkatan kebutuhan pangan &amp; PM</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1600" b="0" i="0" u="none" strike="noStrike">
                          <a:solidFill>
                            <a:srgbClr val="000000"/>
                          </a:solidFill>
                          <a:effectLst/>
                          <a:latin typeface="Calibri" panose="020F0502020204030204" pitchFamily="34" charset="0"/>
                        </a:rPr>
                        <a:t>2019-2021</a:t>
                      </a:r>
                      <a:endParaRPr lang="en-US" sz="16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600" b="0" i="0" u="none" strike="noStrike" dirty="0" err="1">
                          <a:solidFill>
                            <a:srgbClr val="000000"/>
                          </a:solidFill>
                          <a:effectLst/>
                          <a:latin typeface="Calibri" panose="020F0502020204030204" pitchFamily="34" charset="0"/>
                        </a:rPr>
                        <a:t>Dinas</a:t>
                      </a:r>
                      <a:r>
                        <a:rPr lang="en-US" sz="1600" b="0" i="0" u="none" strike="noStrike" dirty="0">
                          <a:solidFill>
                            <a:srgbClr val="000000"/>
                          </a:solidFill>
                          <a:effectLst/>
                          <a:latin typeface="Calibri" panose="020F0502020204030204" pitchFamily="34" charset="0"/>
                        </a:rPr>
                        <a:t> </a:t>
                      </a:r>
                      <a:r>
                        <a:rPr lang="en-US" sz="1600" b="0" i="0" u="none" strike="noStrike" dirty="0" err="1">
                          <a:solidFill>
                            <a:srgbClr val="000000"/>
                          </a:solidFill>
                          <a:effectLst/>
                          <a:latin typeface="Calibri" panose="020F0502020204030204" pitchFamily="34" charset="0"/>
                        </a:rPr>
                        <a:t>PerkimLH</a:t>
                      </a:r>
                      <a:endParaRPr lang="en-US" sz="16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Governance </a:t>
            </a:r>
            <a:endParaRPr lang="en-US" sz="4400" dirty="0"/>
          </a:p>
        </p:txBody>
      </p:sp>
      <p:graphicFrame>
        <p:nvGraphicFramePr>
          <p:cNvPr id="7" name="Table 6"/>
          <p:cNvGraphicFramePr>
            <a:graphicFrameLocks noGrp="1"/>
          </p:cNvGraphicFramePr>
          <p:nvPr/>
        </p:nvGraphicFramePr>
        <p:xfrm>
          <a:off x="241023" y="940871"/>
          <a:ext cx="11632925" cy="4427220"/>
        </p:xfrm>
        <a:graphic>
          <a:graphicData uri="http://schemas.openxmlformats.org/drawingml/2006/table">
            <a:tbl>
              <a:tblPr/>
              <a:tblGrid>
                <a:gridCol w="696887"/>
                <a:gridCol w="2341103"/>
                <a:gridCol w="6845648"/>
                <a:gridCol w="776549"/>
                <a:gridCol w="972738"/>
              </a:tblGrid>
              <a:tr h="235385">
                <a:tc>
                  <a:txBody>
                    <a:bodyPr/>
                    <a:lstStyle/>
                    <a:p>
                      <a:pPr algn="ctr" fontAlgn="ctr"/>
                      <a:r>
                        <a:rPr lang="en-US" sz="2400" b="1" i="0" u="none" strike="noStrike">
                          <a:solidFill>
                            <a:srgbClr val="FFFFFF"/>
                          </a:solidFill>
                          <a:effectLst/>
                          <a:latin typeface="Calibri" panose="020F0502020204030204" pitchFamily="34" charset="0"/>
                        </a:rPr>
                        <a:t>no</a:t>
                      </a:r>
                      <a:endParaRPr lang="en-US" sz="24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Nama Program </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Deskripsi Singkat</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Time Line</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Pengampu</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520022">
                <a:tc>
                  <a:txBody>
                    <a:bodyPr/>
                    <a:lstStyle/>
                    <a:p>
                      <a:pPr algn="ctr" fontAlgn="b"/>
                      <a:r>
                        <a:rPr lang="en-US" sz="2400" b="0" i="0" u="none" strike="noStrike" dirty="0">
                          <a:solidFill>
                            <a:srgbClr val="000000"/>
                          </a:solidFill>
                          <a:effectLst/>
                          <a:latin typeface="Calibri" panose="020F0502020204030204" pitchFamily="34" charset="0"/>
                        </a:rPr>
                        <a:t>1</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400" b="0" i="0" u="none" strike="noStrike">
                          <a:solidFill>
                            <a:srgbClr val="000000"/>
                          </a:solidFill>
                          <a:effectLst/>
                          <a:latin typeface="Calibri" panose="020F0502020204030204" pitchFamily="34" charset="0"/>
                        </a:rPr>
                        <a:t>SIPERI</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err="1">
                          <a:solidFill>
                            <a:srgbClr val="000000"/>
                          </a:solidFill>
                          <a:effectLst/>
                          <a:latin typeface="Calibri" panose="020F0502020204030204" pitchFamily="34" charset="0"/>
                        </a:rPr>
                        <a:t>Merupakan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Sistem</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Informasi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Perizinan</a:t>
                      </a:r>
                      <a:r>
                        <a:rPr lang="en-US" sz="2400" b="0" i="0" u="none" strike="noStrike" dirty="0">
                          <a:solidFill>
                            <a:srgbClr val="000000"/>
                          </a:solidFill>
                          <a:effectLst/>
                          <a:latin typeface="Calibri" panose="020F0502020204030204" pitchFamily="34" charset="0"/>
                        </a:rPr>
                        <a:t> yang </a:t>
                      </a:r>
                      <a:r>
                        <a:rPr lang="en-US" sz="2400" b="0" i="0" u="none" strike="noStrike" dirty="0" err="1">
                          <a:solidFill>
                            <a:srgbClr val="000000"/>
                          </a:solidFill>
                          <a:effectLst/>
                          <a:latin typeface="Calibri" panose="020F0502020204030204" pitchFamily="34" charset="0"/>
                        </a:rPr>
                        <a:t>dibuat</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untuk</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memudahkan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pemohon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dalam</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mengajukan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izin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secara</a:t>
                      </a:r>
                      <a:r>
                        <a:rPr lang="en-US" sz="2400" b="0" i="0" u="none" strike="noStrike" dirty="0">
                          <a:solidFill>
                            <a:srgbClr val="000000"/>
                          </a:solidFill>
                          <a:effectLst/>
                          <a:latin typeface="Calibri" panose="020F0502020204030204" pitchFamily="34" charset="0"/>
                        </a:rPr>
                        <a:t> online dan </a:t>
                      </a:r>
                      <a:r>
                        <a:rPr lang="en-US" sz="2400" b="0" i="0" u="none" strike="noStrike" dirty="0" err="1">
                          <a:solidFill>
                            <a:srgbClr val="000000"/>
                          </a:solidFill>
                          <a:effectLst/>
                          <a:latin typeface="Calibri" panose="020F0502020204030204" pitchFamily="34" charset="0"/>
                        </a:rPr>
                        <a:t>memudahkan</a:t>
                      </a:r>
                      <a:r>
                        <a:rPr lang="en-US" sz="2400" b="0" i="0" u="none" strike="noStrike" dirty="0">
                          <a:solidFill>
                            <a:srgbClr val="000000"/>
                          </a:solidFill>
                          <a:effectLst/>
                          <a:latin typeface="Calibri" panose="020F0502020204030204" pitchFamily="34" charset="0"/>
                        </a:rPr>
                        <a:t> dan </a:t>
                      </a:r>
                      <a:r>
                        <a:rPr lang="en-US" sz="2400" b="0" i="0" u="none" strike="noStrike" dirty="0" err="1">
                          <a:solidFill>
                            <a:srgbClr val="000000"/>
                          </a:solidFill>
                          <a:effectLst/>
                          <a:latin typeface="Calibri" panose="020F0502020204030204" pitchFamily="34" charset="0"/>
                        </a:rPr>
                        <a:t>mempercepat</a:t>
                      </a:r>
                      <a:r>
                        <a:rPr lang="en-US" sz="2400" b="0" i="0" u="none" strike="noStrike" dirty="0">
                          <a:solidFill>
                            <a:srgbClr val="000000"/>
                          </a:solidFill>
                          <a:effectLst/>
                          <a:latin typeface="Calibri" panose="020F0502020204030204" pitchFamily="34" charset="0"/>
                        </a:rPr>
                        <a:t> proses </a:t>
                      </a:r>
                      <a:r>
                        <a:rPr lang="en-US" sz="2400" b="0" i="0" u="none" strike="noStrike" dirty="0" err="1">
                          <a:solidFill>
                            <a:srgbClr val="000000"/>
                          </a:solidFill>
                          <a:effectLst/>
                          <a:latin typeface="Calibri" panose="020F0502020204030204" pitchFamily="34" charset="0"/>
                        </a:rPr>
                        <a:t>perizinan</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nl-NL" sz="2400" b="0" i="0" u="none" strike="noStrike" dirty="0">
                          <a:solidFill>
                            <a:srgbClr val="000000"/>
                          </a:solidFill>
                          <a:effectLst/>
                          <a:latin typeface="Calibri" panose="020F0502020204030204" pitchFamily="34" charset="0"/>
                        </a:rPr>
                        <a:t>2019</a:t>
                      </a:r>
                      <a:endParaRPr lang="nl-NL" sz="2400" b="0" i="0" u="none" strike="noStrike" dirty="0">
                        <a:solidFill>
                          <a:srgbClr val="000000"/>
                        </a:solidFill>
                        <a:effectLst/>
                        <a:latin typeface="Calibri" panose="020F0502020204030204" pitchFamily="34" charset="0"/>
                      </a:endParaRPr>
                    </a:p>
                    <a:p>
                      <a:pPr algn="l" fontAlgn="ctr"/>
                      <a:endParaRPr lang="nl-NL"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DPMPTSP</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396962">
                <a:tc>
                  <a:txBody>
                    <a:bodyPr/>
                    <a:lstStyle/>
                    <a:p>
                      <a:pPr algn="ctr" fontAlgn="b"/>
                      <a:r>
                        <a:rPr lang="en-US" sz="2400" b="0" i="0" u="none" strike="noStrike" dirty="0">
                          <a:solidFill>
                            <a:srgbClr val="000000"/>
                          </a:solidFill>
                          <a:effectLst/>
                          <a:latin typeface="Calibri" panose="020F0502020204030204" pitchFamily="34" charset="0"/>
                        </a:rPr>
                        <a:t>2</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400" b="0" i="0" u="none" strike="noStrike">
                          <a:solidFill>
                            <a:srgbClr val="000000"/>
                          </a:solidFill>
                          <a:effectLst/>
                          <a:latin typeface="Calibri" panose="020F0502020204030204" pitchFamily="34" charset="0"/>
                        </a:rPr>
                        <a:t>Kios Pelanduk</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Mewujudkan tertib adminsitrasi kependudukan. Memberikan Dokumen Kependudukan langsung di Desa / Kelurahan.</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a:solidFill>
                            <a:srgbClr val="000000"/>
                          </a:solidFill>
                          <a:effectLst/>
                          <a:latin typeface="Calibri" panose="020F0502020204030204" pitchFamily="34" charset="0"/>
                        </a:rPr>
                        <a:t>2019</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Disdukcapil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363513">
                <a:tc>
                  <a:txBody>
                    <a:bodyPr/>
                    <a:lstStyle/>
                    <a:p>
                      <a:pPr algn="ctr" fontAlgn="b"/>
                      <a:r>
                        <a:rPr lang="en-US" sz="2400" b="0" i="0" u="none" strike="noStrike" dirty="0">
                          <a:solidFill>
                            <a:srgbClr val="000000"/>
                          </a:solidFill>
                          <a:effectLst/>
                          <a:latin typeface="Calibri" panose="020F0502020204030204" pitchFamily="34" charset="0"/>
                        </a:rPr>
                        <a:t>3</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400" b="0" i="0" u="none" strike="noStrike" dirty="0" err="1">
                          <a:solidFill>
                            <a:srgbClr val="000000"/>
                          </a:solidFill>
                          <a:effectLst/>
                          <a:latin typeface="Calibri" panose="020F0502020204030204" pitchFamily="34" charset="0"/>
                        </a:rPr>
                        <a:t>Ketapel</a:t>
                      </a:r>
                      <a:r>
                        <a:rPr lang="en-US" sz="2400" b="0" i="0" u="none" strike="noStrike" dirty="0">
                          <a:solidFill>
                            <a:srgbClr val="000000"/>
                          </a:solidFill>
                          <a:effectLst/>
                          <a:latin typeface="Calibri" panose="020F0502020204030204" pitchFamily="34" charset="0"/>
                        </a:rPr>
                        <a:t> 17</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err="1">
                          <a:solidFill>
                            <a:srgbClr val="000000"/>
                          </a:solidFill>
                          <a:effectLst/>
                          <a:latin typeface="Calibri" panose="020F0502020204030204" pitchFamily="34" charset="0"/>
                        </a:rPr>
                        <a:t>Memberikan</a:t>
                      </a:r>
                      <a:r>
                        <a:rPr lang="en-US" sz="2400" b="0" i="0" u="none" strike="noStrike" dirty="0">
                          <a:solidFill>
                            <a:srgbClr val="000000"/>
                          </a:solidFill>
                          <a:effectLst/>
                          <a:latin typeface="Calibri" panose="020F0502020204030204" pitchFamily="34" charset="0"/>
                        </a:rPr>
                        <a:t> KTP-el </a:t>
                      </a:r>
                      <a:r>
                        <a:rPr lang="en-US" sz="2400" b="0" i="0" u="none" strike="noStrike" dirty="0" err="1">
                          <a:solidFill>
                            <a:srgbClr val="000000"/>
                          </a:solidFill>
                          <a:effectLst/>
                          <a:latin typeface="Calibri" panose="020F0502020204030204" pitchFamily="34" charset="0"/>
                        </a:rPr>
                        <a:t>langsung</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kepada</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penduduk</a:t>
                      </a:r>
                      <a:r>
                        <a:rPr lang="en-US" sz="2400" b="0" i="0" u="none" strike="noStrike" dirty="0">
                          <a:solidFill>
                            <a:srgbClr val="000000"/>
                          </a:solidFill>
                          <a:effectLst/>
                          <a:latin typeface="Calibri" panose="020F0502020204030204" pitchFamily="34" charset="0"/>
                        </a:rPr>
                        <a:t> yang </a:t>
                      </a:r>
                      <a:r>
                        <a:rPr lang="en-US" sz="2400" b="0" i="0" u="none" strike="noStrike" dirty="0" err="1">
                          <a:solidFill>
                            <a:srgbClr val="000000"/>
                          </a:solidFill>
                          <a:effectLst/>
                          <a:latin typeface="Calibri" panose="020F0502020204030204" pitchFamily="34" charset="0"/>
                        </a:rPr>
                        <a:t>berusia</a:t>
                      </a:r>
                      <a:r>
                        <a:rPr lang="en-US" sz="2400" b="0" i="0" u="none" strike="noStrike" dirty="0">
                          <a:solidFill>
                            <a:srgbClr val="000000"/>
                          </a:solidFill>
                          <a:effectLst/>
                          <a:latin typeface="Calibri" panose="020F0502020204030204" pitchFamily="34" charset="0"/>
                        </a:rPr>
                        <a:t> 17  </a:t>
                      </a:r>
                      <a:r>
                        <a:rPr lang="en-US" sz="2400" b="0" i="0" u="none" strike="noStrike" dirty="0" err="1">
                          <a:solidFill>
                            <a:srgbClr val="000000"/>
                          </a:solidFill>
                          <a:effectLst/>
                          <a:latin typeface="Calibri" panose="020F0502020204030204" pitchFamily="34" charset="0"/>
                        </a:rPr>
                        <a:t>tahun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sebagai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hadiah</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langsung</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dari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pemerintah</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Kebumen</a:t>
                      </a:r>
                      <a:r>
                        <a:rPr lang="en-US" sz="2400" b="0" i="0" u="none" strike="noStrike" dirty="0">
                          <a:solidFill>
                            <a:srgbClr val="000000"/>
                          </a:solidFill>
                          <a:effectLst/>
                          <a:latin typeface="Calibri" panose="020F0502020204030204" pitchFamily="34" charset="0"/>
                        </a:rPr>
                        <a:t>.</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a:solidFill>
                            <a:srgbClr val="000000"/>
                          </a:solidFill>
                          <a:effectLst/>
                          <a:latin typeface="Calibri" panose="020F0502020204030204" pitchFamily="34" charset="0"/>
                        </a:rPr>
                        <a:t>2020</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dirty="0" err="1">
                          <a:solidFill>
                            <a:srgbClr val="000000"/>
                          </a:solidFill>
                          <a:effectLst/>
                          <a:latin typeface="Calibri" panose="020F0502020204030204" pitchFamily="34" charset="0"/>
                        </a:rPr>
                        <a:t>Disdukcapil</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Governance (</a:t>
            </a:r>
            <a:r>
              <a:rPr lang="en-US" sz="4400" dirty="0" err="1"/>
              <a:t>Cont</a:t>
            </a:r>
            <a:r>
              <a:rPr lang="en-US" sz="4400" dirty="0"/>
              <a:t> 2)</a:t>
            </a:r>
            <a:endParaRPr lang="en-US" sz="4400" dirty="0"/>
          </a:p>
        </p:txBody>
      </p:sp>
      <p:graphicFrame>
        <p:nvGraphicFramePr>
          <p:cNvPr id="7" name="Table 6"/>
          <p:cNvGraphicFramePr>
            <a:graphicFrameLocks noGrp="1"/>
          </p:cNvGraphicFramePr>
          <p:nvPr/>
        </p:nvGraphicFramePr>
        <p:xfrm>
          <a:off x="241023" y="940871"/>
          <a:ext cx="11632925" cy="5158740"/>
        </p:xfrm>
        <a:graphic>
          <a:graphicData uri="http://schemas.openxmlformats.org/drawingml/2006/table">
            <a:tbl>
              <a:tblPr/>
              <a:tblGrid>
                <a:gridCol w="696887"/>
                <a:gridCol w="2341103"/>
                <a:gridCol w="6845648"/>
                <a:gridCol w="776549"/>
                <a:gridCol w="972738"/>
              </a:tblGrid>
              <a:tr h="235385">
                <a:tc>
                  <a:txBody>
                    <a:bodyPr/>
                    <a:lstStyle/>
                    <a:p>
                      <a:pPr algn="ctr" fontAlgn="ctr"/>
                      <a:r>
                        <a:rPr lang="en-US" sz="2400" b="1" i="0" u="none" strike="noStrike">
                          <a:solidFill>
                            <a:srgbClr val="FFFFFF"/>
                          </a:solidFill>
                          <a:effectLst/>
                          <a:latin typeface="Calibri" panose="020F0502020204030204" pitchFamily="34" charset="0"/>
                        </a:rPr>
                        <a:t>no</a:t>
                      </a:r>
                      <a:endParaRPr lang="en-US" sz="24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Nama Program </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Deskripsi Singkat</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Time Line</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Pengampu</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701124">
                <a:tc>
                  <a:txBody>
                    <a:bodyPr/>
                    <a:lstStyle/>
                    <a:p>
                      <a:pPr algn="ctr" fontAlgn="b"/>
                      <a:r>
                        <a:rPr lang="en-US" sz="2400" b="0" i="0" u="none" strike="noStrike" dirty="0">
                          <a:solidFill>
                            <a:srgbClr val="000000"/>
                          </a:solidFill>
                          <a:effectLst/>
                          <a:latin typeface="Calibri" panose="020F0502020204030204" pitchFamily="34" charset="0"/>
                        </a:rPr>
                        <a:t>4</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400" b="0" i="0" u="none" strike="noStrike">
                          <a:solidFill>
                            <a:srgbClr val="000000"/>
                          </a:solidFill>
                          <a:effectLst/>
                          <a:latin typeface="Calibri" panose="020F0502020204030204" pitchFamily="34" charset="0"/>
                        </a:rPr>
                        <a:t>Baladewa Lahir</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Mempermudah dan menyederhanakan prosedur serta mempersepat proses penerbitan akta kelahiran, khususnya bagi bayi yang dilahirkan di rumah sakit atau puskesmas, cukup dengan menyerahkan persyartan ke rumah sakit / puskesmas saja.</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a:solidFill>
                            <a:srgbClr val="000000"/>
                          </a:solidFill>
                          <a:effectLst/>
                          <a:latin typeface="Calibri" panose="020F0502020204030204" pitchFamily="34" charset="0"/>
                        </a:rPr>
                        <a:t>2019</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Disdukcapil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706156">
                <a:tc>
                  <a:txBody>
                    <a:bodyPr/>
                    <a:lstStyle/>
                    <a:p>
                      <a:pPr algn="ctr" fontAlgn="b"/>
                      <a:r>
                        <a:rPr lang="en-US" sz="2400" b="0" i="0" u="none" strike="noStrike" dirty="0">
                          <a:solidFill>
                            <a:srgbClr val="000000"/>
                          </a:solidFill>
                          <a:effectLst/>
                          <a:latin typeface="Calibri" panose="020F0502020204030204" pitchFamily="34" charset="0"/>
                        </a:rPr>
                        <a:t>5</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400" b="0" i="0" u="none" strike="noStrike">
                          <a:solidFill>
                            <a:srgbClr val="000000"/>
                          </a:solidFill>
                          <a:effectLst/>
                          <a:latin typeface="Calibri" panose="020F0502020204030204" pitchFamily="34" charset="0"/>
                        </a:rPr>
                        <a:t>Promosi Terpadu Investasi Agrobis mewujudkan "Kebumen Pro Investasi"</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fi-FI" sz="2400" b="0" i="0" u="none" strike="noStrike">
                          <a:solidFill>
                            <a:srgbClr val="000000"/>
                          </a:solidFill>
                          <a:effectLst/>
                          <a:latin typeface="Calibri" panose="020F0502020204030204" pitchFamily="34" charset="0"/>
                        </a:rPr>
                        <a:t>Meningkatkan akses informasi &amp; promosi;informasi peluang &amp; potensi investasi</a:t>
                      </a:r>
                      <a:endParaRPr lang="fi-FI"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nl-NL" sz="2400" b="0" i="0" u="none" strike="noStrike" dirty="0">
                          <a:solidFill>
                            <a:srgbClr val="000000"/>
                          </a:solidFill>
                          <a:effectLst/>
                          <a:latin typeface="Calibri" panose="020F0502020204030204" pitchFamily="34" charset="0"/>
                        </a:rPr>
                        <a:t>2018</a:t>
                      </a:r>
                      <a:endParaRPr lang="nl-NL"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DPMPTSP</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5385">
                <a:tc>
                  <a:txBody>
                    <a:bodyPr/>
                    <a:lstStyle/>
                    <a:p>
                      <a:pPr algn="ctr" fontAlgn="b"/>
                      <a:r>
                        <a:rPr lang="en-US" sz="2400" b="0" i="0" u="none" strike="noStrike" dirty="0">
                          <a:solidFill>
                            <a:srgbClr val="000000"/>
                          </a:solidFill>
                          <a:effectLst/>
                          <a:latin typeface="Calibri" panose="020F0502020204030204" pitchFamily="34" charset="0"/>
                        </a:rPr>
                        <a:t>6</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400" b="0" i="0" u="none" strike="noStrike">
                          <a:solidFill>
                            <a:srgbClr val="000000"/>
                          </a:solidFill>
                          <a:effectLst/>
                          <a:latin typeface="Calibri" panose="020F0502020204030204" pitchFamily="34" charset="0"/>
                        </a:rPr>
                        <a:t>Pelayanan Jemput Bola</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Mendekatkan pelayanan kepada masyarakat secara langsung</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nl-NL" sz="2400" b="0" i="0" u="none" strike="noStrike" dirty="0">
                          <a:solidFill>
                            <a:srgbClr val="000000"/>
                          </a:solidFill>
                          <a:effectLst/>
                          <a:latin typeface="Calibri" panose="020F0502020204030204" pitchFamily="34" charset="0"/>
                        </a:rPr>
                        <a:t>2018</a:t>
                      </a:r>
                      <a:endParaRPr lang="nl-NL"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dirty="0">
                          <a:solidFill>
                            <a:srgbClr val="000000"/>
                          </a:solidFill>
                          <a:effectLst/>
                          <a:latin typeface="Calibri" panose="020F0502020204030204" pitchFamily="34" charset="0"/>
                        </a:rPr>
                        <a:t>DPMPTSP</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Smart Governance (</a:t>
            </a:r>
            <a:r>
              <a:rPr lang="en-US" sz="4400" dirty="0" err="1"/>
              <a:t>Cont</a:t>
            </a:r>
            <a:r>
              <a:rPr lang="en-US" sz="4400" dirty="0"/>
              <a:t> 3)</a:t>
            </a:r>
            <a:endParaRPr lang="en-US" sz="4400" dirty="0"/>
          </a:p>
        </p:txBody>
      </p:sp>
      <p:graphicFrame>
        <p:nvGraphicFramePr>
          <p:cNvPr id="7" name="Table 6"/>
          <p:cNvGraphicFramePr>
            <a:graphicFrameLocks noGrp="1"/>
          </p:cNvGraphicFramePr>
          <p:nvPr/>
        </p:nvGraphicFramePr>
        <p:xfrm>
          <a:off x="241023" y="940871"/>
          <a:ext cx="11632925" cy="3695700"/>
        </p:xfrm>
        <a:graphic>
          <a:graphicData uri="http://schemas.openxmlformats.org/drawingml/2006/table">
            <a:tbl>
              <a:tblPr/>
              <a:tblGrid>
                <a:gridCol w="696887"/>
                <a:gridCol w="2341103"/>
                <a:gridCol w="6845648"/>
                <a:gridCol w="776549"/>
                <a:gridCol w="972738"/>
              </a:tblGrid>
              <a:tr h="235385">
                <a:tc>
                  <a:txBody>
                    <a:bodyPr/>
                    <a:lstStyle/>
                    <a:p>
                      <a:pPr algn="ctr" fontAlgn="ctr"/>
                      <a:r>
                        <a:rPr lang="en-US" sz="2400" b="1" i="0" u="none" strike="noStrike">
                          <a:solidFill>
                            <a:srgbClr val="FFFFFF"/>
                          </a:solidFill>
                          <a:effectLst/>
                          <a:latin typeface="Calibri" panose="020F0502020204030204" pitchFamily="34" charset="0"/>
                        </a:rPr>
                        <a:t>no</a:t>
                      </a:r>
                      <a:endParaRPr lang="en-US" sz="24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Nama Program </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Deskripsi Singkat</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Time Line</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Pengampu</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235385">
                <a:tc>
                  <a:txBody>
                    <a:bodyPr/>
                    <a:lstStyle/>
                    <a:p>
                      <a:pPr algn="ctr" fontAlgn="b"/>
                      <a:r>
                        <a:rPr lang="en-US" sz="2400" b="0" i="0" u="none" strike="noStrike" dirty="0">
                          <a:solidFill>
                            <a:srgbClr val="000000"/>
                          </a:solidFill>
                          <a:effectLst/>
                          <a:latin typeface="Calibri" panose="020F0502020204030204" pitchFamily="34" charset="0"/>
                        </a:rPr>
                        <a:t>7</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400" b="0" i="0" u="none" strike="noStrike">
                          <a:solidFill>
                            <a:srgbClr val="000000"/>
                          </a:solidFill>
                          <a:effectLst/>
                          <a:latin typeface="Calibri" panose="020F0502020204030204" pitchFamily="34" charset="0"/>
                        </a:rPr>
                        <a:t>PUSDATINELTRI</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Kemudahan mendapatkan data elektrifikasi</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2019</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DPMPTSP</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470771">
                <a:tc>
                  <a:txBody>
                    <a:bodyPr/>
                    <a:lstStyle/>
                    <a:p>
                      <a:pPr algn="ctr" fontAlgn="b"/>
                      <a:r>
                        <a:rPr lang="en-US" sz="2400" b="0" i="0" u="none" strike="noStrike" dirty="0">
                          <a:solidFill>
                            <a:srgbClr val="000000"/>
                          </a:solidFill>
                          <a:effectLst/>
                          <a:latin typeface="Calibri" panose="020F0502020204030204" pitchFamily="34" charset="0"/>
                        </a:rPr>
                        <a:t>8</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400" b="0" i="0" u="none" strike="noStrike">
                          <a:solidFill>
                            <a:srgbClr val="000000"/>
                          </a:solidFill>
                          <a:effectLst/>
                          <a:latin typeface="Calibri" panose="020F0502020204030204" pitchFamily="34" charset="0"/>
                        </a:rPr>
                        <a:t>Aplikasi Satu Data</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Tersedianya data statistik sektoral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2019-2022</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Dinas Kominfo</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470771">
                <a:tc>
                  <a:txBody>
                    <a:bodyPr/>
                    <a:lstStyle/>
                    <a:p>
                      <a:pPr algn="ctr" fontAlgn="b"/>
                      <a:r>
                        <a:rPr lang="en-US" sz="2400" b="0" i="0" u="none" strike="noStrike" dirty="0">
                          <a:solidFill>
                            <a:srgbClr val="000000"/>
                          </a:solidFill>
                          <a:effectLst/>
                          <a:latin typeface="Calibri" panose="020F0502020204030204" pitchFamily="34" charset="0"/>
                        </a:rPr>
                        <a:t>9</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it-IT" sz="2400" b="0" i="0" u="none" strike="noStrike">
                          <a:solidFill>
                            <a:srgbClr val="000000"/>
                          </a:solidFill>
                          <a:effectLst/>
                          <a:latin typeface="Calibri" panose="020F0502020204030204" pitchFamily="34" charset="0"/>
                        </a:rPr>
                        <a:t>Sosialisasi Penggunaan fitur e-Harga di SIMDA</a:t>
                      </a:r>
                      <a:endParaRPr lang="it-IT"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fi-FI" sz="2400" b="0" i="0" u="none" strike="noStrike" dirty="0">
                          <a:solidFill>
                            <a:srgbClr val="000000"/>
                          </a:solidFill>
                          <a:effectLst/>
                          <a:latin typeface="Calibri" panose="020F0502020204030204" pitchFamily="34" charset="0"/>
                        </a:rPr>
                        <a:t>Meningkatkan pengelolaan keuangan &amp; aset daerah</a:t>
                      </a:r>
                      <a:endParaRPr lang="fi-FI"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2019</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dirty="0">
                          <a:solidFill>
                            <a:srgbClr val="000000"/>
                          </a:solidFill>
                          <a:effectLst/>
                          <a:latin typeface="Calibri" panose="020F0502020204030204" pitchFamily="34" charset="0"/>
                        </a:rPr>
                        <a:t>BPKAD</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40872"/>
          </a:xfrm>
        </p:spPr>
        <p:txBody>
          <a:bodyPr/>
          <a:lstStyle/>
          <a:p>
            <a:r>
              <a:rPr lang="en-US" sz="4400" dirty="0"/>
              <a:t>Smart Governance (</a:t>
            </a:r>
            <a:r>
              <a:rPr lang="en-US" sz="4400" dirty="0" err="1"/>
              <a:t>Cont</a:t>
            </a:r>
            <a:r>
              <a:rPr lang="en-US" sz="4400" dirty="0"/>
              <a:t> 4)</a:t>
            </a:r>
            <a:endParaRPr lang="en-US" sz="4400" dirty="0"/>
          </a:p>
        </p:txBody>
      </p:sp>
      <p:graphicFrame>
        <p:nvGraphicFramePr>
          <p:cNvPr id="7" name="Table 6"/>
          <p:cNvGraphicFramePr>
            <a:graphicFrameLocks noGrp="1"/>
          </p:cNvGraphicFramePr>
          <p:nvPr/>
        </p:nvGraphicFramePr>
        <p:xfrm>
          <a:off x="241023" y="940871"/>
          <a:ext cx="11632925" cy="4802505"/>
        </p:xfrm>
        <a:graphic>
          <a:graphicData uri="http://schemas.openxmlformats.org/drawingml/2006/table">
            <a:tbl>
              <a:tblPr/>
              <a:tblGrid>
                <a:gridCol w="461342"/>
                <a:gridCol w="3101009"/>
                <a:gridCol w="6029739"/>
                <a:gridCol w="689113"/>
                <a:gridCol w="1351722"/>
              </a:tblGrid>
              <a:tr h="235385">
                <a:tc>
                  <a:txBody>
                    <a:bodyPr/>
                    <a:lstStyle/>
                    <a:p>
                      <a:pPr algn="ctr" fontAlgn="ctr"/>
                      <a:r>
                        <a:rPr lang="en-US" sz="2400" b="1" i="0" u="none" strike="noStrike">
                          <a:solidFill>
                            <a:srgbClr val="FFFFFF"/>
                          </a:solidFill>
                          <a:effectLst/>
                          <a:latin typeface="Calibri" panose="020F0502020204030204" pitchFamily="34" charset="0"/>
                        </a:rPr>
                        <a:t>no</a:t>
                      </a:r>
                      <a:endParaRPr lang="en-US" sz="24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Nama Program </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Deskripsi Singkat</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Time Line</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400" b="1" i="0" u="none" strike="noStrike">
                          <a:solidFill>
                            <a:srgbClr val="FFFFFF"/>
                          </a:solidFill>
                          <a:effectLst/>
                          <a:latin typeface="Calibri" panose="020F0502020204030204" pitchFamily="34" charset="0"/>
                        </a:rPr>
                        <a:t>Pengampu</a:t>
                      </a:r>
                      <a:endParaRPr lang="en-US" sz="24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706156">
                <a:tc>
                  <a:txBody>
                    <a:bodyPr/>
                    <a:lstStyle/>
                    <a:p>
                      <a:pPr algn="ctr" fontAlgn="b"/>
                      <a:r>
                        <a:rPr lang="en-US" sz="2400" b="0" i="0" u="none" strike="noStrike" dirty="0">
                          <a:solidFill>
                            <a:srgbClr val="000000"/>
                          </a:solidFill>
                          <a:effectLst/>
                          <a:latin typeface="Calibri" panose="020F0502020204030204" pitchFamily="34" charset="0"/>
                        </a:rPr>
                        <a:t>10</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400" b="0" i="0" u="none" strike="noStrike" dirty="0" err="1">
                          <a:solidFill>
                            <a:srgbClr val="000000"/>
                          </a:solidFill>
                          <a:effectLst/>
                          <a:latin typeface="Calibri" panose="020F0502020204030204" pitchFamily="34" charset="0"/>
                        </a:rPr>
                        <a:t>Kemanfaatan</a:t>
                      </a:r>
                      <a:r>
                        <a:rPr lang="en-US" sz="2400" b="0" i="0" u="none" strike="noStrike" dirty="0">
                          <a:solidFill>
                            <a:srgbClr val="000000"/>
                          </a:solidFill>
                          <a:effectLst/>
                          <a:latin typeface="Calibri" panose="020F0502020204030204" pitchFamily="34" charset="0"/>
                        </a:rPr>
                        <a:t> Data </a:t>
                      </a:r>
                      <a:r>
                        <a:rPr lang="en-US" sz="2400" b="0" i="0" u="none" strike="noStrike" dirty="0" err="1">
                          <a:solidFill>
                            <a:srgbClr val="000000"/>
                          </a:solidFill>
                          <a:effectLst/>
                          <a:latin typeface="Calibri" panose="020F0502020204030204" pitchFamily="34" charset="0"/>
                        </a:rPr>
                        <a:t>Kependudukan</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mengintegrasikan layanan OPD dengan web service yang sudah disiapkan oleh Disdukcapil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pt-BR" sz="2400" b="0" i="0" u="none" strike="noStrike" dirty="0">
                          <a:solidFill>
                            <a:srgbClr val="000000"/>
                          </a:solidFill>
                          <a:effectLst/>
                          <a:latin typeface="Calibri" panose="020F0502020204030204" pitchFamily="34" charset="0"/>
                        </a:rPr>
                        <a:t>2019</a:t>
                      </a:r>
                      <a:endParaRPr lang="pt-BR" sz="2400" b="0" i="0" u="none" strike="noStrike" dirty="0">
                        <a:solidFill>
                          <a:srgbClr val="000000"/>
                        </a:solidFill>
                        <a:effectLst/>
                        <a:latin typeface="Calibri" panose="020F0502020204030204" pitchFamily="34" charset="0"/>
                      </a:endParaRPr>
                    </a:p>
                    <a:p>
                      <a:pPr algn="l" fontAlgn="ctr"/>
                      <a:endParaRPr lang="pt-BR"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Disdukcapil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470771">
                <a:tc>
                  <a:txBody>
                    <a:bodyPr/>
                    <a:lstStyle/>
                    <a:p>
                      <a:pPr algn="ctr" fontAlgn="b"/>
                      <a:r>
                        <a:rPr lang="en-US" sz="2400" b="0" i="0" u="none" strike="noStrike" dirty="0">
                          <a:solidFill>
                            <a:srgbClr val="000000"/>
                          </a:solidFill>
                          <a:effectLst/>
                          <a:latin typeface="Calibri" panose="020F0502020204030204" pitchFamily="34" charset="0"/>
                        </a:rPr>
                        <a:t>11</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s-ES" sz="2400" b="0" i="0" u="none" strike="noStrike" dirty="0" err="1">
                          <a:solidFill>
                            <a:srgbClr val="000000"/>
                          </a:solidFill>
                          <a:effectLst/>
                          <a:latin typeface="Calibri" panose="020F0502020204030204" pitchFamily="34" charset="0"/>
                        </a:rPr>
                        <a:t>Perluasan</a:t>
                      </a:r>
                      <a:r>
                        <a:rPr lang="es-ES" sz="2400" b="0" i="0" u="none" strike="noStrike" dirty="0">
                          <a:solidFill>
                            <a:srgbClr val="000000"/>
                          </a:solidFill>
                          <a:effectLst/>
                          <a:latin typeface="Calibri" panose="020F0502020204030204" pitchFamily="34" charset="0"/>
                        </a:rPr>
                        <a:t> </a:t>
                      </a:r>
                      <a:r>
                        <a:rPr lang="es-ES" sz="2400" b="0" i="0" u="none" strike="noStrike" dirty="0" err="1">
                          <a:solidFill>
                            <a:srgbClr val="000000"/>
                          </a:solidFill>
                          <a:effectLst/>
                          <a:latin typeface="Calibri" panose="020F0502020204030204" pitchFamily="34" charset="0"/>
                        </a:rPr>
                        <a:t>Kios</a:t>
                      </a:r>
                      <a:r>
                        <a:rPr lang="es-ES" sz="2400" b="0" i="0" u="none" strike="noStrike" dirty="0">
                          <a:solidFill>
                            <a:srgbClr val="000000"/>
                          </a:solidFill>
                          <a:effectLst/>
                          <a:latin typeface="Calibri" panose="020F0502020204030204" pitchFamily="34" charset="0"/>
                        </a:rPr>
                        <a:t> </a:t>
                      </a:r>
                      <a:r>
                        <a:rPr lang="es-ES" sz="2400" b="0" i="0" u="none" strike="noStrike" dirty="0" err="1">
                          <a:solidFill>
                            <a:srgbClr val="000000"/>
                          </a:solidFill>
                          <a:effectLst/>
                          <a:latin typeface="Calibri" panose="020F0502020204030204" pitchFamily="34" charset="0"/>
                        </a:rPr>
                        <a:t>Pelayanan</a:t>
                      </a:r>
                      <a:r>
                        <a:rPr lang="es-ES" sz="2400" b="0" i="0" u="none" strike="noStrike" dirty="0">
                          <a:solidFill>
                            <a:srgbClr val="000000"/>
                          </a:solidFill>
                          <a:effectLst/>
                          <a:latin typeface="Calibri" panose="020F0502020204030204" pitchFamily="34" charset="0"/>
                        </a:rPr>
                        <a:t> </a:t>
                      </a:r>
                      <a:r>
                        <a:rPr lang="es-ES" sz="2400" b="0" i="0" u="none" strike="noStrike" dirty="0" err="1">
                          <a:solidFill>
                            <a:srgbClr val="000000"/>
                          </a:solidFill>
                          <a:effectLst/>
                          <a:latin typeface="Calibri" panose="020F0502020204030204" pitchFamily="34" charset="0"/>
                        </a:rPr>
                        <a:t>Adminduk</a:t>
                      </a:r>
                      <a:r>
                        <a:rPr lang="es-ES" sz="2400" b="0" i="0" u="none" strike="noStrike" dirty="0">
                          <a:solidFill>
                            <a:srgbClr val="000000"/>
                          </a:solidFill>
                          <a:effectLst/>
                          <a:latin typeface="Calibri" panose="020F0502020204030204" pitchFamily="34" charset="0"/>
                        </a:rPr>
                        <a:t> di Desa</a:t>
                      </a:r>
                      <a:endParaRPr lang="es-E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memperluas layanan adminduk ke semua desa</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2019-2025</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Disdukcapil</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470771">
                <a:tc>
                  <a:txBody>
                    <a:bodyPr/>
                    <a:lstStyle/>
                    <a:p>
                      <a:pPr algn="ctr" fontAlgn="b"/>
                      <a:r>
                        <a:rPr lang="en-US" sz="2400" b="0" i="0" u="none" strike="noStrike" dirty="0">
                          <a:solidFill>
                            <a:srgbClr val="000000"/>
                          </a:solidFill>
                          <a:effectLst/>
                          <a:latin typeface="Calibri" panose="020F0502020204030204" pitchFamily="34" charset="0"/>
                        </a:rPr>
                        <a:t>12</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fi-FI" sz="2400" b="0" i="0" u="none" strike="noStrike" dirty="0">
                          <a:solidFill>
                            <a:srgbClr val="000000"/>
                          </a:solidFill>
                          <a:effectLst/>
                          <a:latin typeface="Calibri" panose="020F0502020204030204" pitchFamily="34" charset="0"/>
                        </a:rPr>
                        <a:t>SKM (Survei Kepuasan Masyarakat )Online</a:t>
                      </a:r>
                      <a:endParaRPr lang="fi-FI"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Sistem aplikasi untuk mengetahui kinerja penyelenggara pelayan publik secara langsung oleh penerima layanan, sebagai pengambil kebijakan perbaikan pelayan publik kedepan.</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2020</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a:solidFill>
                            <a:srgbClr val="000000"/>
                          </a:solidFill>
                          <a:effectLst/>
                          <a:latin typeface="Calibri" panose="020F0502020204030204" pitchFamily="34" charset="0"/>
                        </a:rPr>
                        <a:t>Bagian Organisasi</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621611">
                <a:tc>
                  <a:txBody>
                    <a:bodyPr/>
                    <a:lstStyle/>
                    <a:p>
                      <a:pPr algn="ctr" fontAlgn="b"/>
                      <a:r>
                        <a:rPr lang="en-US" sz="2400" b="0" i="0" u="none" strike="noStrike" dirty="0">
                          <a:solidFill>
                            <a:srgbClr val="000000"/>
                          </a:solidFill>
                          <a:effectLst/>
                          <a:latin typeface="Calibri" panose="020F0502020204030204" pitchFamily="34" charset="0"/>
                        </a:rPr>
                        <a:t>13</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400" b="0" i="0" u="none" strike="noStrike" dirty="0" err="1">
                          <a:solidFill>
                            <a:srgbClr val="000000"/>
                          </a:solidFill>
                          <a:effectLst/>
                          <a:latin typeface="Calibri" panose="020F0502020204030204" pitchFamily="34" charset="0"/>
                        </a:rPr>
                        <a:t>Jaringan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Inovasi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Pelayanan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Publik</a:t>
                      </a:r>
                      <a:r>
                        <a:rPr lang="en-US" sz="2400" b="0" i="0" u="none" strike="noStrike" dirty="0">
                          <a:solidFill>
                            <a:srgbClr val="000000"/>
                          </a:solidFill>
                          <a:effectLst/>
                          <a:latin typeface="Calibri" panose="020F0502020204030204" pitchFamily="34" charset="0"/>
                        </a:rPr>
                        <a:t> (JIPP)</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dirty="0" err="1">
                          <a:solidFill>
                            <a:srgbClr val="000000"/>
                          </a:solidFill>
                          <a:effectLst/>
                          <a:latin typeface="Calibri" panose="020F0502020204030204" pitchFamily="34" charset="0"/>
                        </a:rPr>
                        <a:t>Sistem</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informasi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Pemkab</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Kebumen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sebagai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Laboratorium</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inovasi</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pelayanan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publik</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400" b="0" i="0" u="none" strike="noStrike">
                          <a:solidFill>
                            <a:srgbClr val="000000"/>
                          </a:solidFill>
                          <a:effectLst/>
                          <a:latin typeface="Calibri" panose="020F0502020204030204" pitchFamily="34" charset="0"/>
                        </a:rPr>
                        <a:t>2020</a:t>
                      </a:r>
                      <a:endParaRPr lang="en-US" sz="24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400" b="0" i="0" u="none" strike="noStrike" dirty="0" err="1">
                          <a:solidFill>
                            <a:srgbClr val="000000"/>
                          </a:solidFill>
                          <a:effectLst/>
                          <a:latin typeface="Calibri" panose="020F0502020204030204" pitchFamily="34" charset="0"/>
                        </a:rPr>
                        <a:t>Bagian</a:t>
                      </a:r>
                      <a:r>
                        <a:rPr lang="en-US" sz="2400" b="0" i="0" u="none" strike="noStrike" dirty="0">
                          <a:solidFill>
                            <a:srgbClr val="000000"/>
                          </a:solidFill>
                          <a:effectLst/>
                          <a:latin typeface="Calibri" panose="020F0502020204030204" pitchFamily="34" charset="0"/>
                        </a:rPr>
                        <a:t> </a:t>
                      </a:r>
                      <a:r>
                        <a:rPr lang="en-US" sz="2400" b="0" i="0" u="none" strike="noStrike" dirty="0" err="1">
                          <a:solidFill>
                            <a:srgbClr val="000000"/>
                          </a:solidFill>
                          <a:effectLst/>
                          <a:latin typeface="Calibri" panose="020F0502020204030204" pitchFamily="34" charset="0"/>
                        </a:rPr>
                        <a:t>Organisasi</a:t>
                      </a:r>
                      <a:endParaRPr lang="en-US" sz="24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40872"/>
          </a:xfrm>
        </p:spPr>
        <p:txBody>
          <a:bodyPr/>
          <a:lstStyle/>
          <a:p>
            <a:r>
              <a:rPr lang="en-US" sz="4400" dirty="0"/>
              <a:t>Smart Governance (</a:t>
            </a:r>
            <a:r>
              <a:rPr lang="en-US" sz="4400" dirty="0" err="1"/>
              <a:t>Cont</a:t>
            </a:r>
            <a:r>
              <a:rPr lang="en-US" sz="4400" dirty="0"/>
              <a:t> 5)</a:t>
            </a:r>
            <a:endParaRPr lang="en-US" sz="4400" dirty="0"/>
          </a:p>
        </p:txBody>
      </p:sp>
      <p:graphicFrame>
        <p:nvGraphicFramePr>
          <p:cNvPr id="7" name="Table 6"/>
          <p:cNvGraphicFramePr>
            <a:graphicFrameLocks noGrp="1"/>
          </p:cNvGraphicFramePr>
          <p:nvPr/>
        </p:nvGraphicFramePr>
        <p:xfrm>
          <a:off x="241023" y="940871"/>
          <a:ext cx="11632925" cy="4314825"/>
        </p:xfrm>
        <a:graphic>
          <a:graphicData uri="http://schemas.openxmlformats.org/drawingml/2006/table">
            <a:tbl>
              <a:tblPr/>
              <a:tblGrid>
                <a:gridCol w="461342"/>
                <a:gridCol w="3101009"/>
                <a:gridCol w="6029739"/>
                <a:gridCol w="689113"/>
                <a:gridCol w="1351722"/>
              </a:tblGrid>
              <a:tr h="235385">
                <a:tc>
                  <a:txBody>
                    <a:bodyPr/>
                    <a:lstStyle/>
                    <a:p>
                      <a:pPr algn="ctr" fontAlgn="ctr"/>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ctr"/>
                      <a:r>
                        <a:rPr lang="en-US" sz="2000" b="1" i="0" u="none" strike="noStrike">
                          <a:solidFill>
                            <a:srgbClr val="FFFFFF"/>
                          </a:solidFill>
                          <a:effectLst/>
                          <a:latin typeface="Calibri" panose="020F0502020204030204" pitchFamily="34" charset="0"/>
                        </a:rPr>
                        <a:t>Nama Program </a:t>
                      </a:r>
                      <a:endParaRPr lang="en-US" sz="20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ctr">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ctr" fontAlgn="ctr"/>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ctr">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503583">
                <a:tc>
                  <a:txBody>
                    <a:bodyPr/>
                    <a:lstStyle/>
                    <a:p>
                      <a:pPr algn="ctr" fontAlgn="b"/>
                      <a:r>
                        <a:rPr lang="en-US" sz="2000" b="0" i="0" u="none" strike="noStrike" dirty="0">
                          <a:solidFill>
                            <a:srgbClr val="000000"/>
                          </a:solidFill>
                          <a:effectLst/>
                          <a:latin typeface="Calibri" panose="020F0502020204030204" pitchFamily="34" charset="0"/>
                        </a:rPr>
                        <a:t>14</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sidaumpeg</a:t>
                      </a:r>
                      <a:br>
                        <a:rPr lang="en-US" sz="2000" b="0" i="0" u="none" strike="noStrike">
                          <a:solidFill>
                            <a:srgbClr val="000000"/>
                          </a:solidFill>
                          <a:effectLst/>
                          <a:latin typeface="Calibri" panose="020F0502020204030204" pitchFamily="34" charset="0"/>
                        </a:rPr>
                      </a:br>
                      <a:r>
                        <a:rPr lang="en-US" sz="2000" b="0" i="0" u="none" strike="noStrike">
                          <a:solidFill>
                            <a:srgbClr val="000000"/>
                          </a:solidFill>
                          <a:effectLst/>
                          <a:latin typeface="Calibri" panose="020F0502020204030204" pitchFamily="34" charset="0"/>
                        </a:rPr>
                        <a:t>(sistem informasi data umum dan kepegawaian)</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dirty="0" err="1">
                          <a:solidFill>
                            <a:srgbClr val="000000"/>
                          </a:solidFill>
                          <a:effectLst/>
                          <a:latin typeface="Calibri" panose="020F0502020204030204" pitchFamily="34" charset="0"/>
                        </a:rPr>
                        <a:t>aplikasi</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memuat</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tentang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arsip</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umum</a:t>
                      </a:r>
                      <a:r>
                        <a:rPr lang="en-US" sz="2000" b="0" i="0" u="none" strike="noStrike" dirty="0">
                          <a:solidFill>
                            <a:srgbClr val="000000"/>
                          </a:solidFill>
                          <a:effectLst/>
                          <a:latin typeface="Calibri" panose="020F0502020204030204" pitchFamily="34" charset="0"/>
                        </a:rPr>
                        <a:t> dan data </a:t>
                      </a:r>
                      <a:r>
                        <a:rPr lang="en-US" sz="2000" b="0" i="0" u="none" strike="noStrike" dirty="0" err="1">
                          <a:solidFill>
                            <a:srgbClr val="000000"/>
                          </a:solidFill>
                          <a:effectLst/>
                          <a:latin typeface="Calibri" panose="020F0502020204030204" pitchFamily="34" charset="0"/>
                        </a:rPr>
                        <a:t>kepegawaian</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2020</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Bapenda</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5385">
                <a:tc>
                  <a:txBody>
                    <a:bodyPr/>
                    <a:lstStyle/>
                    <a:p>
                      <a:pPr algn="ctr" fontAlgn="b"/>
                      <a:r>
                        <a:rPr lang="en-US" sz="2000" b="0" i="0" u="none" strike="noStrike" dirty="0">
                          <a:solidFill>
                            <a:srgbClr val="000000"/>
                          </a:solidFill>
                          <a:effectLst/>
                          <a:latin typeface="Calibri" panose="020F0502020204030204" pitchFamily="34" charset="0"/>
                        </a:rPr>
                        <a:t>15</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Calibri" panose="020F0502020204030204" pitchFamily="34" charset="0"/>
                        </a:rPr>
                        <a:t>si_pbb</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dirty="0" err="1">
                          <a:solidFill>
                            <a:srgbClr val="000000"/>
                          </a:solidFill>
                          <a:effectLst/>
                          <a:latin typeface="Calibri" panose="020F0502020204030204" pitchFamily="34" charset="0"/>
                        </a:rPr>
                        <a:t>aplikasi</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memuat</a:t>
                      </a:r>
                      <a:r>
                        <a:rPr lang="en-US" sz="2000" b="0" i="0" u="none" strike="noStrike" dirty="0">
                          <a:solidFill>
                            <a:srgbClr val="000000"/>
                          </a:solidFill>
                          <a:effectLst/>
                          <a:latin typeface="Calibri" panose="020F0502020204030204" pitchFamily="34" charset="0"/>
                        </a:rPr>
                        <a:t> data </a:t>
                      </a:r>
                      <a:r>
                        <a:rPr lang="en-US" sz="2000" b="0" i="0" u="none" strike="noStrike" dirty="0" err="1">
                          <a:solidFill>
                            <a:srgbClr val="000000"/>
                          </a:solidFill>
                          <a:effectLst/>
                          <a:latin typeface="Calibri" panose="020F0502020204030204" pitchFamily="34" charset="0"/>
                        </a:rPr>
                        <a:t>tentang</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pajak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bumi</a:t>
                      </a:r>
                      <a:r>
                        <a:rPr lang="en-US" sz="2000" b="0" i="0" u="none" strike="noStrike" dirty="0">
                          <a:solidFill>
                            <a:srgbClr val="000000"/>
                          </a:solidFill>
                          <a:effectLst/>
                          <a:latin typeface="Calibri" panose="020F0502020204030204" pitchFamily="34" charset="0"/>
                        </a:rPr>
                        <a:t> dan </a:t>
                      </a:r>
                      <a:r>
                        <a:rPr lang="en-US" sz="2000" b="0" i="0" u="none" strike="noStrike" dirty="0" err="1">
                          <a:solidFill>
                            <a:srgbClr val="000000"/>
                          </a:solidFill>
                          <a:effectLst/>
                          <a:latin typeface="Calibri" panose="020F0502020204030204" pitchFamily="34" charset="0"/>
                        </a:rPr>
                        <a:t>bangunan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secara</a:t>
                      </a:r>
                      <a:r>
                        <a:rPr lang="en-US" sz="2000" b="0" i="0" u="none" strike="noStrike" dirty="0">
                          <a:solidFill>
                            <a:srgbClr val="000000"/>
                          </a:solidFill>
                          <a:effectLst/>
                          <a:latin typeface="Calibri" panose="020F0502020204030204" pitchFamily="34" charset="0"/>
                        </a:rPr>
                        <a:t> online (</a:t>
                      </a:r>
                      <a:r>
                        <a:rPr lang="en-US" sz="2000" b="0" i="0" u="none" strike="noStrike" dirty="0" err="1">
                          <a:solidFill>
                            <a:srgbClr val="000000"/>
                          </a:solidFill>
                          <a:effectLst/>
                          <a:latin typeface="Calibri" panose="020F0502020204030204" pitchFamily="34" charset="0"/>
                        </a:rPr>
                        <a:t>dasboard</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untuk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masyarakat</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umum</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pengelola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pajak</a:t>
                      </a:r>
                      <a:r>
                        <a:rPr lang="en-US" sz="2000" b="0" i="0" u="none" strike="noStrike" dirty="0">
                          <a:solidFill>
                            <a:srgbClr val="000000"/>
                          </a:solidFill>
                          <a:effectLst/>
                          <a:latin typeface="Calibri" panose="020F0502020204030204" pitchFamily="34" charset="0"/>
                        </a:rPr>
                        <a:t>, dan </a:t>
                      </a:r>
                      <a:r>
                        <a:rPr lang="en-US" sz="2000" b="0" i="0" u="none" strike="noStrike" dirty="0" err="1">
                          <a:solidFill>
                            <a:srgbClr val="000000"/>
                          </a:solidFill>
                          <a:effectLst/>
                          <a:latin typeface="Calibri" panose="020F0502020204030204" pitchFamily="34" charset="0"/>
                        </a:rPr>
                        <a:t>pihak</a:t>
                      </a:r>
                      <a:r>
                        <a:rPr lang="en-US" sz="2000" b="0" i="0" u="none" strike="noStrike" dirty="0">
                          <a:solidFill>
                            <a:srgbClr val="000000"/>
                          </a:solidFill>
                          <a:effectLst/>
                          <a:latin typeface="Calibri" panose="020F0502020204030204" pitchFamily="34" charset="0"/>
                        </a:rPr>
                        <a:t> bank </a:t>
                      </a:r>
                      <a:r>
                        <a:rPr lang="en-US" sz="2000" b="0" i="0" u="none" strike="noStrike" dirty="0" err="1">
                          <a:solidFill>
                            <a:srgbClr val="000000"/>
                          </a:solidFill>
                          <a:effectLst/>
                          <a:latin typeface="Calibri" panose="020F0502020204030204" pitchFamily="34" charset="0"/>
                        </a:rPr>
                        <a:t>unuk</a:t>
                      </a:r>
                      <a:r>
                        <a:rPr lang="en-US" sz="2000" b="0" i="0" u="none" strike="noStrike" dirty="0">
                          <a:solidFill>
                            <a:srgbClr val="000000"/>
                          </a:solidFill>
                          <a:effectLst/>
                          <a:latin typeface="Calibri" panose="020F0502020204030204" pitchFamily="34" charset="0"/>
                        </a:rPr>
                        <a:t> host to host)</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2020</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Bapenda</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5385">
                <a:tc>
                  <a:txBody>
                    <a:bodyPr/>
                    <a:lstStyle/>
                    <a:p>
                      <a:pPr algn="ctr" fontAlgn="b"/>
                      <a:r>
                        <a:rPr lang="en-US" sz="2000" b="0" i="0" u="none" strike="noStrike" dirty="0">
                          <a:solidFill>
                            <a:srgbClr val="000000"/>
                          </a:solidFill>
                          <a:effectLst/>
                          <a:latin typeface="Calibri" panose="020F0502020204030204" pitchFamily="34" charset="0"/>
                        </a:rPr>
                        <a:t>16</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gebyar apresiasi wajib pajak daerah</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dirty="0">
                          <a:solidFill>
                            <a:srgbClr val="000000"/>
                          </a:solidFill>
                          <a:effectLst/>
                          <a:latin typeface="Calibri" panose="020F0502020204030204" pitchFamily="34" charset="0"/>
                        </a:rPr>
                        <a:t>acara </a:t>
                      </a:r>
                      <a:r>
                        <a:rPr lang="en-US" sz="2000" b="0" i="0" u="none" strike="noStrike" dirty="0" err="1">
                          <a:solidFill>
                            <a:srgbClr val="000000"/>
                          </a:solidFill>
                          <a:effectLst/>
                          <a:latin typeface="Calibri" panose="020F0502020204030204" pitchFamily="34" charset="0"/>
                        </a:rPr>
                        <a:t>pemberian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penghargaan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kepada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wajib</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pajak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daerah</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berupa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rumah</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mobil</a:t>
                      </a:r>
                      <a:r>
                        <a:rPr lang="en-US" sz="2000" b="0" i="0" u="none" strike="noStrike" dirty="0">
                          <a:solidFill>
                            <a:srgbClr val="000000"/>
                          </a:solidFill>
                          <a:effectLst/>
                          <a:latin typeface="Calibri" panose="020F0502020204030204" pitchFamily="34" charset="0"/>
                        </a:rPr>
                        <a:t>, motor, </a:t>
                      </a:r>
                      <a:r>
                        <a:rPr lang="en-US" sz="2000" b="0" i="0" u="none" strike="noStrike" dirty="0" err="1">
                          <a:solidFill>
                            <a:srgbClr val="000000"/>
                          </a:solidFill>
                          <a:effectLst/>
                          <a:latin typeface="Calibri" panose="020F0502020204030204" pitchFamily="34" charset="0"/>
                        </a:rPr>
                        <a:t>dsb</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2021</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Bapenda</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470771">
                <a:tc>
                  <a:txBody>
                    <a:bodyPr/>
                    <a:lstStyle/>
                    <a:p>
                      <a:pPr algn="ctr" fontAlgn="b"/>
                      <a:r>
                        <a:rPr lang="en-US" sz="2000" b="0" i="0" u="none" strike="noStrike" dirty="0">
                          <a:solidFill>
                            <a:srgbClr val="000000"/>
                          </a:solidFill>
                          <a:effectLst/>
                          <a:latin typeface="Calibri" panose="020F0502020204030204" pitchFamily="34" charset="0"/>
                        </a:rPr>
                        <a:t>17</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Calibri" panose="020F0502020204030204" pitchFamily="34" charset="0"/>
                        </a:rPr>
                        <a:t>si_korPAD</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dirty="0" err="1">
                          <a:solidFill>
                            <a:srgbClr val="000000"/>
                          </a:solidFill>
                          <a:effectLst/>
                          <a:latin typeface="Calibri" panose="020F0502020204030204" pitchFamily="34" charset="0"/>
                        </a:rPr>
                        <a:t>Aplikasi</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memuat</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potensi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pendapatan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asli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daerah</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terintegrasi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dengan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opd</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pengelola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pendapatan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daerah</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2022</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Bapenda</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40872"/>
          </a:xfrm>
        </p:spPr>
        <p:txBody>
          <a:bodyPr/>
          <a:lstStyle/>
          <a:p>
            <a:r>
              <a:rPr lang="en-US" sz="4400" dirty="0"/>
              <a:t>Smart Living</a:t>
            </a:r>
            <a:endParaRPr lang="en-US" sz="4400" dirty="0"/>
          </a:p>
        </p:txBody>
      </p:sp>
      <p:graphicFrame>
        <p:nvGraphicFramePr>
          <p:cNvPr id="4" name="Table 3"/>
          <p:cNvGraphicFramePr>
            <a:graphicFrameLocks noGrp="1"/>
          </p:cNvGraphicFramePr>
          <p:nvPr/>
        </p:nvGraphicFramePr>
        <p:xfrm>
          <a:off x="583096" y="1099929"/>
          <a:ext cx="10853531" cy="4306957"/>
        </p:xfrm>
        <a:graphic>
          <a:graphicData uri="http://schemas.openxmlformats.org/drawingml/2006/table">
            <a:tbl>
              <a:tblPr/>
              <a:tblGrid>
                <a:gridCol w="650003"/>
                <a:gridCol w="1738379"/>
                <a:gridCol w="5260485"/>
                <a:gridCol w="1249618"/>
                <a:gridCol w="1955046"/>
              </a:tblGrid>
              <a:tr h="478551">
                <a:tc>
                  <a:txBody>
                    <a:bodyPr/>
                    <a:lstStyle/>
                    <a:p>
                      <a:pPr algn="l" fontAlgn="b"/>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Nama Program</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1435652">
                <a:tc>
                  <a:txBody>
                    <a:bodyPr/>
                    <a:lstStyle/>
                    <a:p>
                      <a:pPr algn="ctr" fontAlgn="ctr"/>
                      <a:r>
                        <a:rPr lang="en-US" sz="2000" b="0" i="0" u="none" strike="noStrike">
                          <a:solidFill>
                            <a:srgbClr val="000000"/>
                          </a:solidFill>
                          <a:effectLst/>
                          <a:latin typeface="Calibri" panose="020F0502020204030204" pitchFamily="34" charset="0"/>
                        </a:rPr>
                        <a:t>1</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Kebumen Terang Benderang</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Penjelasan singkat  Penerangan LPJU dengan Smart City menggunakan aplikasi untuk mengendalikan LPJU dari jarak jauh via HP / Laptop</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2020 - 2025 </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a:solidFill>
                            <a:srgbClr val="000000"/>
                          </a:solidFill>
                          <a:effectLst/>
                          <a:latin typeface="Calibri" panose="020F0502020204030204" pitchFamily="34" charset="0"/>
                        </a:rPr>
                        <a:t>Dinas Perhubungan</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957102">
                <a:tc>
                  <a:txBody>
                    <a:bodyPr/>
                    <a:lstStyle/>
                    <a:p>
                      <a:pPr algn="ctr" fontAlgn="ctr"/>
                      <a:r>
                        <a:rPr lang="en-US" sz="2000" b="0" i="0" u="none" strike="noStrike">
                          <a:solidFill>
                            <a:srgbClr val="000000"/>
                          </a:solidFill>
                          <a:effectLst/>
                          <a:latin typeface="Calibri" panose="020F0502020204030204" pitchFamily="34" charset="0"/>
                        </a:rPr>
                        <a:t>2</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ctr"/>
                      <a:r>
                        <a:rPr lang="en-US" sz="2000" b="0" i="0" u="none" strike="noStrike">
                          <a:solidFill>
                            <a:srgbClr val="000000"/>
                          </a:solidFill>
                          <a:effectLst/>
                          <a:latin typeface="Calibri" panose="020F0502020204030204" pitchFamily="34" charset="0"/>
                        </a:rPr>
                        <a:t>BUAH PAKIS</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Bayi lahir peroleh KIS</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2020 - 2021 </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a:solidFill>
                            <a:srgbClr val="000000"/>
                          </a:solidFill>
                          <a:effectLst/>
                          <a:latin typeface="Calibri" panose="020F0502020204030204" pitchFamily="34" charset="0"/>
                        </a:rPr>
                        <a:t>Dinsos PPKB</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435652">
                <a:tc>
                  <a:txBody>
                    <a:bodyPr/>
                    <a:lstStyle/>
                    <a:p>
                      <a:pPr algn="ctr" fontAlgn="ctr"/>
                      <a:r>
                        <a:rPr lang="en-US" sz="2000" b="0" i="0" u="none" strike="noStrike">
                          <a:solidFill>
                            <a:srgbClr val="000000"/>
                          </a:solidFill>
                          <a:effectLst/>
                          <a:latin typeface="Calibri" panose="020F0502020204030204" pitchFamily="34" charset="0"/>
                        </a:rPr>
                        <a:t>3</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ctr"/>
                      <a:r>
                        <a:rPr lang="en-US" sz="2000" b="0" i="0" u="none" strike="noStrike">
                          <a:solidFill>
                            <a:srgbClr val="000000"/>
                          </a:solidFill>
                          <a:effectLst/>
                          <a:latin typeface="Calibri" panose="020F0502020204030204" pitchFamily="34" charset="0"/>
                        </a:rPr>
                        <a:t>SIRUP PAKIS</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nn-NO" sz="2000" b="0" i="0" u="none" strike="noStrike">
                          <a:solidFill>
                            <a:srgbClr val="000000"/>
                          </a:solidFill>
                          <a:effectLst/>
                          <a:latin typeface="Calibri" panose="020F0502020204030204" pitchFamily="34" charset="0"/>
                        </a:rPr>
                        <a:t>Sistem informasi manajemen pelayanan kependudukan bagi orang miskin untuk penetuan status</a:t>
                      </a:r>
                      <a:endParaRPr lang="nn-NO"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ctr"/>
                      <a:r>
                        <a:rPr lang="en-US" sz="2000" b="0" i="0" u="none" strike="noStrike">
                          <a:solidFill>
                            <a:srgbClr val="000000"/>
                          </a:solidFill>
                          <a:effectLst/>
                          <a:latin typeface="Calibri" panose="020F0502020204030204" pitchFamily="34" charset="0"/>
                        </a:rPr>
                        <a:t>2020-2021</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2000" b="0" i="0" u="none" strike="noStrike" dirty="0" err="1">
                          <a:solidFill>
                            <a:srgbClr val="000000"/>
                          </a:solidFill>
                          <a:effectLst/>
                          <a:latin typeface="Calibri" panose="020F0502020204030204" pitchFamily="34" charset="0"/>
                        </a:rPr>
                        <a:t>Dinsos</a:t>
                      </a:r>
                      <a:r>
                        <a:rPr lang="en-US" sz="2000" b="0" i="0" u="none" strike="noStrike" dirty="0">
                          <a:solidFill>
                            <a:srgbClr val="000000"/>
                          </a:solidFill>
                          <a:effectLst/>
                          <a:latin typeface="Calibri" panose="020F0502020204030204" pitchFamily="34" charset="0"/>
                        </a:rPr>
                        <a:t> PPKB</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04" y="212035"/>
            <a:ext cx="12192000" cy="728836"/>
          </a:xfrm>
        </p:spPr>
        <p:txBody>
          <a:bodyPr/>
          <a:lstStyle/>
          <a:p>
            <a:r>
              <a:rPr lang="en-US" sz="4400" dirty="0"/>
              <a:t>Smart Society</a:t>
            </a:r>
            <a:endParaRPr lang="en-US" sz="4400" dirty="0"/>
          </a:p>
        </p:txBody>
      </p:sp>
      <p:graphicFrame>
        <p:nvGraphicFramePr>
          <p:cNvPr id="5" name="Table 4"/>
          <p:cNvGraphicFramePr>
            <a:graphicFrameLocks noGrp="1"/>
          </p:cNvGraphicFramePr>
          <p:nvPr/>
        </p:nvGraphicFramePr>
        <p:xfrm>
          <a:off x="249583" y="1085815"/>
          <a:ext cx="11571356" cy="3686175"/>
        </p:xfrm>
        <a:graphic>
          <a:graphicData uri="http://schemas.openxmlformats.org/drawingml/2006/table">
            <a:tbl>
              <a:tblPr/>
              <a:tblGrid>
                <a:gridCol w="389635"/>
                <a:gridCol w="2938499"/>
                <a:gridCol w="5734945"/>
                <a:gridCol w="1010616"/>
                <a:gridCol w="1497661"/>
              </a:tblGrid>
              <a:tr h="296571">
                <a:tc>
                  <a:txBody>
                    <a:bodyPr/>
                    <a:lstStyle/>
                    <a:p>
                      <a:pPr algn="l" fontAlgn="b"/>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Nama Program</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1482857">
                <a:tc>
                  <a:txBody>
                    <a:bodyPr/>
                    <a:lstStyle/>
                    <a:p>
                      <a:pPr algn="ctr" fontAlgn="ctr"/>
                      <a:r>
                        <a:rPr lang="en-US" sz="2000" b="0" i="0" u="none" strike="noStrike">
                          <a:solidFill>
                            <a:srgbClr val="000000"/>
                          </a:solidFill>
                          <a:effectLst/>
                          <a:latin typeface="Calibri" panose="020F0502020204030204" pitchFamily="34" charset="0"/>
                        </a:rPr>
                        <a:t>1</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fi-FI" sz="2000" b="0" i="0" u="none" strike="noStrike">
                          <a:solidFill>
                            <a:srgbClr val="000000"/>
                          </a:solidFill>
                          <a:effectLst/>
                          <a:latin typeface="Calibri" panose="020F0502020204030204" pitchFamily="34" charset="0"/>
                        </a:rPr>
                        <a:t>Simusper "Sipelus Perindu" (Sistem Pelayanan Usaha Perikanan Terpadu)</a:t>
                      </a:r>
                      <a:endParaRPr lang="fi-FI"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t"/>
                      <a:r>
                        <a:rPr lang="en-US" sz="2000" b="0" i="0" u="none" strike="noStrike" dirty="0" err="1">
                          <a:solidFill>
                            <a:srgbClr val="000000"/>
                          </a:solidFill>
                          <a:effectLst/>
                          <a:latin typeface="Calibri" panose="020F0502020204030204" pitchFamily="34" charset="0"/>
                        </a:rPr>
                        <a:t>Aplikasi</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digunakan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untuk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melayani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pendaftaran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pelaku</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usaha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perikanan</a:t>
                      </a:r>
                      <a:r>
                        <a:rPr lang="en-US" sz="2000" b="0" i="0" u="none" strike="noStrike" dirty="0">
                          <a:solidFill>
                            <a:srgbClr val="000000"/>
                          </a:solidFill>
                          <a:effectLst/>
                          <a:latin typeface="Calibri" panose="020F0502020204030204" pitchFamily="34" charset="0"/>
                        </a:rPr>
                        <a:t> dan </a:t>
                      </a:r>
                      <a:r>
                        <a:rPr lang="en-US" sz="2000" b="0" i="0" u="none" strike="noStrike" dirty="0" err="1">
                          <a:solidFill>
                            <a:srgbClr val="000000"/>
                          </a:solidFill>
                          <a:effectLst/>
                          <a:latin typeface="Calibri" panose="020F0502020204030204" pitchFamily="34" charset="0"/>
                        </a:rPr>
                        <a:t>kelautan</a:t>
                      </a:r>
                      <a:r>
                        <a:rPr lang="en-US" sz="2000" b="0" i="0" u="none" strike="noStrike" dirty="0">
                          <a:solidFill>
                            <a:srgbClr val="000000"/>
                          </a:solidFill>
                          <a:effectLst/>
                          <a:latin typeface="Calibri" panose="020F0502020204030204" pitchFamily="34" charset="0"/>
                        </a:rPr>
                        <a:t> (KUB, </a:t>
                      </a:r>
                      <a:r>
                        <a:rPr lang="en-US" sz="2000" b="0" i="0" u="none" strike="noStrike" dirty="0" err="1">
                          <a:solidFill>
                            <a:srgbClr val="000000"/>
                          </a:solidFill>
                          <a:effectLst/>
                          <a:latin typeface="Calibri" panose="020F0502020204030204" pitchFamily="34" charset="0"/>
                        </a:rPr>
                        <a:t>Pokdakan</a:t>
                      </a:r>
                      <a:r>
                        <a:rPr lang="en-US" sz="2000" b="0" i="0" u="none" strike="noStrike" dirty="0">
                          <a:solidFill>
                            <a:srgbClr val="000000"/>
                          </a:solidFill>
                          <a:effectLst/>
                          <a:latin typeface="Calibri" panose="020F0502020204030204" pitchFamily="34" charset="0"/>
                        </a:rPr>
                        <a:t> dan </a:t>
                      </a:r>
                      <a:r>
                        <a:rPr lang="en-US" sz="2000" b="0" i="0" u="none" strike="noStrike" dirty="0" err="1">
                          <a:solidFill>
                            <a:srgbClr val="000000"/>
                          </a:solidFill>
                          <a:effectLst/>
                          <a:latin typeface="Calibri" panose="020F0502020204030204" pitchFamily="34" charset="0"/>
                        </a:rPr>
                        <a:t>Poklahsar</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serta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kelompok</a:t>
                      </a:r>
                      <a:r>
                        <a:rPr lang="en-US" sz="2000" b="0" i="0" u="none" strike="noStrike" dirty="0">
                          <a:solidFill>
                            <a:srgbClr val="000000"/>
                          </a:solidFill>
                          <a:effectLst/>
                          <a:latin typeface="Calibri" panose="020F0502020204030204" pitchFamily="34" charset="0"/>
                        </a:rPr>
                        <a:t> lain) </a:t>
                      </a:r>
                      <a:r>
                        <a:rPr lang="en-US" sz="2000" b="0" i="0" u="none" strike="noStrike" dirty="0" err="1">
                          <a:solidFill>
                            <a:srgbClr val="000000"/>
                          </a:solidFill>
                          <a:effectLst/>
                          <a:latin typeface="Calibri" panose="020F0502020204030204" pitchFamily="34" charset="0"/>
                        </a:rPr>
                        <a:t>untuk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mendapatkan</a:t>
                      </a:r>
                      <a:r>
                        <a:rPr lang="en-US" sz="2000" b="0" i="0" u="none" strike="noStrike" dirty="0">
                          <a:solidFill>
                            <a:srgbClr val="000000"/>
                          </a:solidFill>
                          <a:effectLst/>
                          <a:latin typeface="Calibri" panose="020F0502020204030204" pitchFamily="34" charset="0"/>
                        </a:rPr>
                        <a:t> STDK (Surat </a:t>
                      </a:r>
                      <a:r>
                        <a:rPr lang="en-US" sz="2000" b="0" i="0" u="none" strike="noStrike" dirty="0" err="1">
                          <a:solidFill>
                            <a:srgbClr val="000000"/>
                          </a:solidFill>
                          <a:effectLst/>
                          <a:latin typeface="Calibri" panose="020F0502020204030204" pitchFamily="34" charset="0"/>
                        </a:rPr>
                        <a:t>Tanda</a:t>
                      </a:r>
                      <a:r>
                        <a:rPr lang="en-US" sz="2000" b="0" i="0" u="none" strike="noStrike" dirty="0">
                          <a:solidFill>
                            <a:srgbClr val="000000"/>
                          </a:solidFill>
                          <a:effectLst/>
                          <a:latin typeface="Calibri" panose="020F0502020204030204" pitchFamily="34" charset="0"/>
                        </a:rPr>
                        <a:t> Daftar </a:t>
                      </a:r>
                      <a:r>
                        <a:rPr lang="en-US" sz="2000" b="0" i="0" u="none" strike="noStrike" dirty="0" err="1">
                          <a:solidFill>
                            <a:srgbClr val="000000"/>
                          </a:solidFill>
                          <a:effectLst/>
                          <a:latin typeface="Calibri" panose="020F0502020204030204" pitchFamily="34" charset="0"/>
                        </a:rPr>
                        <a:t>Kelompok</a:t>
                      </a:r>
                      <a:r>
                        <a:rPr lang="en-US" sz="2000" b="0" i="0" u="none" strike="noStrike" dirty="0">
                          <a:solidFill>
                            <a:srgbClr val="000000"/>
                          </a:solidFill>
                          <a:effectLst/>
                          <a:latin typeface="Calibri" panose="020F0502020204030204" pitchFamily="34" charset="0"/>
                        </a:rPr>
                        <a:t>) yang </a:t>
                      </a:r>
                      <a:r>
                        <a:rPr lang="en-US" sz="2000" b="0" i="0" u="none" strike="noStrike" dirty="0" err="1">
                          <a:solidFill>
                            <a:srgbClr val="000000"/>
                          </a:solidFill>
                          <a:effectLst/>
                          <a:latin typeface="Calibri" panose="020F0502020204030204" pitchFamily="34" charset="0"/>
                        </a:rPr>
                        <a:t>digunakan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sebagai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legalitas</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kelompok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serta</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tempat</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untuk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mendapatkan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rekomendasi</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teknis</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untuk</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meneruskan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ijin</a:t>
                      </a:r>
                      <a:r>
                        <a:rPr lang="en-US" sz="2000" b="0" i="0" u="none" strike="noStrike" dirty="0">
                          <a:solidFill>
                            <a:srgbClr val="000000"/>
                          </a:solidFill>
                          <a:effectLst/>
                          <a:latin typeface="Calibri" panose="020F0502020204030204" pitchFamily="34" charset="0"/>
                        </a:rPr>
                        <a:t> </a:t>
                      </a:r>
                      <a:r>
                        <a:rPr lang="en-US" sz="2000" b="0" i="0" u="none" strike="noStrike" dirty="0" err="1">
                          <a:solidFill>
                            <a:srgbClr val="000000"/>
                          </a:solidFill>
                          <a:effectLst/>
                          <a:latin typeface="Calibri" panose="020F0502020204030204" pitchFamily="34" charset="0"/>
                        </a:rPr>
                        <a:t>ke</a:t>
                      </a:r>
                      <a:r>
                        <a:rPr lang="en-US" sz="2000" b="0" i="0" u="none" strike="noStrike" dirty="0">
                          <a:solidFill>
                            <a:srgbClr val="000000"/>
                          </a:solidFill>
                          <a:effectLst/>
                          <a:latin typeface="Calibri" panose="020F0502020204030204" pitchFamily="34" charset="0"/>
                        </a:rPr>
                        <a:t> DPMPTSP</a:t>
                      </a:r>
                      <a:endParaRPr lang="en-US" sz="2000" b="0" i="0" u="none" strike="noStrike" dirty="0">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t"/>
                      <a:r>
                        <a:rPr lang="en-US" sz="2000" b="0" i="0" u="none" strike="noStrike">
                          <a:solidFill>
                            <a:srgbClr val="000000"/>
                          </a:solidFill>
                          <a:effectLst/>
                          <a:latin typeface="Calibri" panose="020F0502020204030204" pitchFamily="34" charset="0"/>
                        </a:rPr>
                        <a:t>2017-2022</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a:solidFill>
                            <a:srgbClr val="000000"/>
                          </a:solidFill>
                          <a:effectLst/>
                          <a:latin typeface="Calibri" panose="020F0502020204030204" pitchFamily="34" charset="0"/>
                        </a:rPr>
                        <a:t>SMART SOCIETY</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593143">
                <a:tc>
                  <a:txBody>
                    <a:bodyPr/>
                    <a:lstStyle/>
                    <a:p>
                      <a:pPr algn="ctr" fontAlgn="ctr"/>
                      <a:r>
                        <a:rPr lang="en-US" sz="2000" b="0" i="0" u="none" strike="noStrike">
                          <a:solidFill>
                            <a:srgbClr val="000000"/>
                          </a:solidFill>
                          <a:effectLst/>
                          <a:latin typeface="Calibri" panose="020F0502020204030204" pitchFamily="34" charset="0"/>
                        </a:rPr>
                        <a:t>2</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Asuransi Nelayan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Program asuransi khusus untuk nelayan yang mengcover keselamatan nelayan dari resiko tinggi kecelakaan baik dilaut maupun didarat</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000" b="0" i="0" u="none" strike="noStrike">
                          <a:solidFill>
                            <a:srgbClr val="000000"/>
                          </a:solidFill>
                          <a:effectLst/>
                          <a:latin typeface="Calibri" panose="020F0502020204030204" pitchFamily="34" charset="0"/>
                        </a:rPr>
                        <a:t>2016-2021</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04" y="212035"/>
            <a:ext cx="12192000" cy="728836"/>
          </a:xfrm>
        </p:spPr>
        <p:txBody>
          <a:bodyPr/>
          <a:lstStyle/>
          <a:p>
            <a:r>
              <a:rPr lang="en-US" sz="4400" dirty="0"/>
              <a:t>Smart Society (</a:t>
            </a:r>
            <a:r>
              <a:rPr lang="en-US" sz="4400" dirty="0" err="1"/>
              <a:t>Cont</a:t>
            </a:r>
            <a:r>
              <a:rPr lang="en-US" sz="4400" dirty="0"/>
              <a:t> 2)</a:t>
            </a:r>
            <a:endParaRPr lang="en-US" sz="4400" dirty="0"/>
          </a:p>
        </p:txBody>
      </p:sp>
      <p:graphicFrame>
        <p:nvGraphicFramePr>
          <p:cNvPr id="5" name="Table 4"/>
          <p:cNvGraphicFramePr>
            <a:graphicFrameLocks noGrp="1"/>
          </p:cNvGraphicFramePr>
          <p:nvPr/>
        </p:nvGraphicFramePr>
        <p:xfrm>
          <a:off x="249583" y="1085815"/>
          <a:ext cx="11571356" cy="4000500"/>
        </p:xfrm>
        <a:graphic>
          <a:graphicData uri="http://schemas.openxmlformats.org/drawingml/2006/table">
            <a:tbl>
              <a:tblPr/>
              <a:tblGrid>
                <a:gridCol w="389635"/>
                <a:gridCol w="2938499"/>
                <a:gridCol w="5734945"/>
                <a:gridCol w="1010616"/>
                <a:gridCol w="1497661"/>
              </a:tblGrid>
              <a:tr h="296571">
                <a:tc>
                  <a:txBody>
                    <a:bodyPr/>
                    <a:lstStyle/>
                    <a:p>
                      <a:pPr algn="l" fontAlgn="b"/>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Nama Program</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593143">
                <a:tc>
                  <a:txBody>
                    <a:bodyPr/>
                    <a:lstStyle/>
                    <a:p>
                      <a:pPr algn="ctr" fontAlgn="ctr"/>
                      <a:r>
                        <a:rPr lang="en-US" sz="2000" b="0" i="0" u="none" strike="noStrike" dirty="0">
                          <a:solidFill>
                            <a:srgbClr val="000000"/>
                          </a:solidFill>
                          <a:effectLst/>
                          <a:latin typeface="Calibri" panose="020F0502020204030204" pitchFamily="34" charset="0"/>
                        </a:rPr>
                        <a:t>3</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en-US" sz="2000" b="0" i="0" u="none" strike="noStrike" dirty="0">
                          <a:solidFill>
                            <a:srgbClr val="000000"/>
                          </a:solidFill>
                          <a:effectLst/>
                          <a:latin typeface="Calibri" panose="020F0502020204030204" pitchFamily="34" charset="0"/>
                        </a:rPr>
                        <a:t>Se-Hat </a:t>
                      </a:r>
                      <a:r>
                        <a:rPr lang="en-US" sz="2000" b="0" i="0" u="none" strike="noStrike" dirty="0" err="1">
                          <a:solidFill>
                            <a:srgbClr val="000000"/>
                          </a:solidFill>
                          <a:effectLst/>
                          <a:latin typeface="Calibri" panose="020F0502020204030204" pitchFamily="34" charset="0"/>
                        </a:rPr>
                        <a:t>Nelayan</a:t>
                      </a:r>
                      <a:r>
                        <a:rPr lang="en-US" sz="2000" b="0" i="0" u="none" strike="noStrike" dirty="0">
                          <a:solidFill>
                            <a:srgbClr val="000000"/>
                          </a:solidFill>
                          <a:effectLst/>
                          <a:latin typeface="Calibri" panose="020F0502020204030204" pitchFamily="34" charset="0"/>
                        </a:rPr>
                        <a:t> dan </a:t>
                      </a:r>
                      <a:r>
                        <a:rPr lang="en-US" sz="2000" b="0" i="0" u="none" strike="noStrike" dirty="0" err="1">
                          <a:solidFill>
                            <a:srgbClr val="000000"/>
                          </a:solidFill>
                          <a:effectLst/>
                          <a:latin typeface="Calibri" panose="020F0502020204030204" pitchFamily="34" charset="0"/>
                        </a:rPr>
                        <a:t>Pokdakan</a:t>
                      </a:r>
                      <a:endParaRPr lang="en-US" sz="2000" b="0" i="0" u="none" strike="noStrike" dirty="0">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Sertifikat Hak atas tanah nelayan dan pokdakan (kelompok pembudidaya ikan) yang difasilitasi oleh propinsi maupun pusat (KKP)</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t"/>
                      <a:r>
                        <a:rPr lang="en-US" sz="2000" b="0" i="0" u="none" strike="noStrike">
                          <a:solidFill>
                            <a:srgbClr val="000000"/>
                          </a:solidFill>
                          <a:effectLst/>
                          <a:latin typeface="Calibri" panose="020F0502020204030204" pitchFamily="34" charset="0"/>
                        </a:rPr>
                        <a:t>2016-2021</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593143">
                <a:tc>
                  <a:txBody>
                    <a:bodyPr/>
                    <a:lstStyle/>
                    <a:p>
                      <a:pPr algn="ctr" fontAlgn="ctr"/>
                      <a:r>
                        <a:rPr lang="en-US" sz="2000" b="0" i="0" u="none" strike="noStrike">
                          <a:solidFill>
                            <a:srgbClr val="000000"/>
                          </a:solidFill>
                          <a:effectLst/>
                          <a:latin typeface="Calibri" panose="020F0502020204030204" pitchFamily="34" charset="0"/>
                        </a:rPr>
                        <a:t>4</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es-ES" sz="2000" b="0" i="0" u="none" strike="noStrike">
                          <a:solidFill>
                            <a:srgbClr val="000000"/>
                          </a:solidFill>
                          <a:effectLst/>
                          <a:latin typeface="Calibri" panose="020F0502020204030204" pitchFamily="34" charset="0"/>
                        </a:rPr>
                        <a:t>Siap Lapor (Sistem Aplikasi Laporan Produksi)</a:t>
                      </a:r>
                      <a:endParaRPr lang="es-E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Aplikasi yang digunakan untuk melaporkan hasil produksi baik tangkap, budidaya, pengolahan dan pemasaran serta bibit ikan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000" b="0" i="0" u="none" strike="noStrike">
                          <a:solidFill>
                            <a:srgbClr val="000000"/>
                          </a:solidFill>
                          <a:effectLst/>
                          <a:latin typeface="Calibri" panose="020F0502020204030204" pitchFamily="34" charset="0"/>
                        </a:rPr>
                        <a:t>2017-2022</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186286">
                <a:tc>
                  <a:txBody>
                    <a:bodyPr/>
                    <a:lstStyle/>
                    <a:p>
                      <a:pPr algn="ctr" fontAlgn="ctr"/>
                      <a:r>
                        <a:rPr lang="en-US" sz="2000" b="0" i="0" u="none" strike="noStrike">
                          <a:solidFill>
                            <a:srgbClr val="000000"/>
                          </a:solidFill>
                          <a:effectLst/>
                          <a:latin typeface="Calibri" panose="020F0502020204030204" pitchFamily="34" charset="0"/>
                        </a:rPr>
                        <a:t>5</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Aplikasi Bantuan </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Aplikasi yang digunakan untuk mencatat dan merekap semua bantuan yang pernah ada serta menyeleksi kelompok calon penerima bantuan dari umur ekonomis sarana dan prasarana yang ada (khususnya kelompok nelayan)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t"/>
                      <a:r>
                        <a:rPr lang="en-US" sz="2000" b="0" i="0" u="none" strike="noStrike">
                          <a:solidFill>
                            <a:srgbClr val="000000"/>
                          </a:solidFill>
                          <a:effectLst/>
                          <a:latin typeface="Calibri" panose="020F0502020204030204" pitchFamily="34" charset="0"/>
                        </a:rPr>
                        <a:t>2017-2023</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04" y="212035"/>
            <a:ext cx="12192000" cy="728836"/>
          </a:xfrm>
        </p:spPr>
        <p:txBody>
          <a:bodyPr/>
          <a:lstStyle/>
          <a:p>
            <a:r>
              <a:rPr lang="en-US" sz="4400" dirty="0"/>
              <a:t>Smart Society (</a:t>
            </a:r>
            <a:r>
              <a:rPr lang="en-US" sz="4400" dirty="0" err="1"/>
              <a:t>Cont</a:t>
            </a:r>
            <a:r>
              <a:rPr lang="en-US" sz="4400" dirty="0"/>
              <a:t> 3 )</a:t>
            </a:r>
            <a:endParaRPr lang="en-US" sz="4400" dirty="0"/>
          </a:p>
        </p:txBody>
      </p:sp>
      <p:graphicFrame>
        <p:nvGraphicFramePr>
          <p:cNvPr id="5" name="Table 4"/>
          <p:cNvGraphicFramePr>
            <a:graphicFrameLocks noGrp="1"/>
          </p:cNvGraphicFramePr>
          <p:nvPr/>
        </p:nvGraphicFramePr>
        <p:xfrm>
          <a:off x="249583" y="1085815"/>
          <a:ext cx="11571356" cy="3686175"/>
        </p:xfrm>
        <a:graphic>
          <a:graphicData uri="http://schemas.openxmlformats.org/drawingml/2006/table">
            <a:tbl>
              <a:tblPr/>
              <a:tblGrid>
                <a:gridCol w="389635"/>
                <a:gridCol w="2938499"/>
                <a:gridCol w="5734945"/>
                <a:gridCol w="1010616"/>
                <a:gridCol w="1497661"/>
              </a:tblGrid>
              <a:tr h="296571">
                <a:tc>
                  <a:txBody>
                    <a:bodyPr/>
                    <a:lstStyle/>
                    <a:p>
                      <a:pPr algn="l" fontAlgn="b"/>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Nama Program</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1482857">
                <a:tc>
                  <a:txBody>
                    <a:bodyPr/>
                    <a:lstStyle/>
                    <a:p>
                      <a:pPr algn="ctr" fontAlgn="ctr"/>
                      <a:r>
                        <a:rPr lang="en-US" sz="2000" b="0" i="0" u="none" strike="noStrike">
                          <a:solidFill>
                            <a:srgbClr val="000000"/>
                          </a:solidFill>
                          <a:effectLst/>
                          <a:latin typeface="Calibri" panose="020F0502020204030204" pitchFamily="34" charset="0"/>
                        </a:rPr>
                        <a:t>6</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fi-FI" sz="2000" b="0" i="0" u="none" strike="noStrike">
                          <a:solidFill>
                            <a:srgbClr val="000000"/>
                          </a:solidFill>
                          <a:effectLst/>
                          <a:latin typeface="Calibri" panose="020F0502020204030204" pitchFamily="34" charset="0"/>
                        </a:rPr>
                        <a:t>Simusper "Sipelus Perindu" (Sistem Pelayanan Usaha Perikanan Terpadu)</a:t>
                      </a:r>
                      <a:endParaRPr lang="fi-FI"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Aplikasi yang digunakan untuk melayani pendaftaran pelaku usaha perikanan dan kelautan (KUB, Pokdakan dan Poklahsar serta kelompok lain) untuk mendapatkan STDK (Surat Tanda Daftar Kelompok) yang digunakan sebagai legalitas kelompok serta tempat untuk mendapatkan rekomendasi teknis untuk meneruskan ijin ke DPMPTSP</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t"/>
                      <a:r>
                        <a:rPr lang="en-US" sz="2000" b="0" i="0" u="none" strike="noStrike">
                          <a:solidFill>
                            <a:srgbClr val="000000"/>
                          </a:solidFill>
                          <a:effectLst/>
                          <a:latin typeface="Calibri" panose="020F0502020204030204" pitchFamily="34" charset="0"/>
                        </a:rPr>
                        <a:t>2017-2027</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a:solidFill>
                            <a:srgbClr val="000000"/>
                          </a:solidFill>
                          <a:effectLst/>
                          <a:latin typeface="Calibri" panose="020F0502020204030204" pitchFamily="34" charset="0"/>
                        </a:rPr>
                        <a:t>SMART SOCIETY</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593143">
                <a:tc>
                  <a:txBody>
                    <a:bodyPr/>
                    <a:lstStyle/>
                    <a:p>
                      <a:pPr algn="ctr" fontAlgn="ctr"/>
                      <a:r>
                        <a:rPr lang="en-US" sz="2000" b="0" i="0" u="none" strike="noStrike">
                          <a:solidFill>
                            <a:srgbClr val="000000"/>
                          </a:solidFill>
                          <a:effectLst/>
                          <a:latin typeface="Calibri" panose="020F0502020204030204" pitchFamily="34" charset="0"/>
                        </a:rPr>
                        <a:t>7</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Asuransi Nelayan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Program asuransi khusus untuk nelayan yang mengcover keselamatan nelayan dari resiko tinggi kecelakaan baik dilaut maupun didarat</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000" b="0" i="0" u="none" strike="noStrike">
                          <a:solidFill>
                            <a:srgbClr val="000000"/>
                          </a:solidFill>
                          <a:effectLst/>
                          <a:latin typeface="Calibri" panose="020F0502020204030204" pitchFamily="34" charset="0"/>
                        </a:rPr>
                        <a:t>2016-2026</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04" y="212035"/>
            <a:ext cx="12192000" cy="728836"/>
          </a:xfrm>
        </p:spPr>
        <p:txBody>
          <a:bodyPr/>
          <a:lstStyle/>
          <a:p>
            <a:r>
              <a:rPr lang="en-US" sz="4400" dirty="0"/>
              <a:t>Smart Society (</a:t>
            </a:r>
            <a:r>
              <a:rPr lang="en-US" sz="4400" dirty="0" err="1"/>
              <a:t>Cont</a:t>
            </a:r>
            <a:r>
              <a:rPr lang="en-US" sz="4400" dirty="0"/>
              <a:t> 4)</a:t>
            </a:r>
            <a:endParaRPr lang="en-US" sz="4400" dirty="0"/>
          </a:p>
        </p:txBody>
      </p:sp>
      <p:graphicFrame>
        <p:nvGraphicFramePr>
          <p:cNvPr id="5" name="Table 4"/>
          <p:cNvGraphicFramePr>
            <a:graphicFrameLocks noGrp="1"/>
          </p:cNvGraphicFramePr>
          <p:nvPr/>
        </p:nvGraphicFramePr>
        <p:xfrm>
          <a:off x="249583" y="1085815"/>
          <a:ext cx="11571356" cy="2466975"/>
        </p:xfrm>
        <a:graphic>
          <a:graphicData uri="http://schemas.openxmlformats.org/drawingml/2006/table">
            <a:tbl>
              <a:tblPr/>
              <a:tblGrid>
                <a:gridCol w="389635"/>
                <a:gridCol w="2938499"/>
                <a:gridCol w="5734945"/>
                <a:gridCol w="1010616"/>
                <a:gridCol w="1497661"/>
              </a:tblGrid>
              <a:tr h="296571">
                <a:tc>
                  <a:txBody>
                    <a:bodyPr/>
                    <a:lstStyle/>
                    <a:p>
                      <a:pPr algn="l" fontAlgn="b"/>
                      <a:r>
                        <a:rPr lang="en-US" sz="2000" b="1" i="0" u="none" strike="noStrike">
                          <a:solidFill>
                            <a:srgbClr val="FFFFFF"/>
                          </a:solidFill>
                          <a:effectLst/>
                          <a:latin typeface="Calibri" panose="020F0502020204030204" pitchFamily="34" charset="0"/>
                        </a:rPr>
                        <a:t>NO</a:t>
                      </a:r>
                      <a:endParaRPr lang="en-US" sz="2000" b="1" i="0" u="none" strike="noStrike">
                        <a:solidFill>
                          <a:srgbClr val="FFFFFF"/>
                        </a:solidFill>
                        <a:effectLst/>
                        <a:latin typeface="Calibri" panose="020F0502020204030204" pitchFamily="34" charset="0"/>
                      </a:endParaRP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Nama Program</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Deskripsi Singkat</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Time Line</a:t>
                      </a:r>
                      <a:endParaRPr lang="en-US" sz="2000" b="1" i="0" u="none" strike="noStrike">
                        <a:solidFill>
                          <a:srgbClr val="FFFFFF"/>
                        </a:solidFill>
                        <a:effectLst/>
                        <a:latin typeface="Calibri" panose="020F0502020204030204" pitchFamily="34" charset="0"/>
                      </a:endParaRP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c>
                  <a:txBody>
                    <a:bodyPr/>
                    <a:lstStyle/>
                    <a:p>
                      <a:pPr algn="l" fontAlgn="b"/>
                      <a:r>
                        <a:rPr lang="en-US" sz="2000" b="1" i="0" u="none" strike="noStrike">
                          <a:solidFill>
                            <a:srgbClr val="FFFFFF"/>
                          </a:solidFill>
                          <a:effectLst/>
                          <a:latin typeface="Calibri" panose="020F0502020204030204" pitchFamily="34" charset="0"/>
                        </a:rPr>
                        <a:t>Pengampu</a:t>
                      </a:r>
                      <a:endParaRPr lang="en-US" sz="20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472C4"/>
                    </a:solidFill>
                  </a:tcPr>
                </a:tc>
              </a:tr>
              <a:tr h="593143">
                <a:tc>
                  <a:txBody>
                    <a:bodyPr/>
                    <a:lstStyle/>
                    <a:p>
                      <a:pPr algn="ctr" fontAlgn="ctr"/>
                      <a:r>
                        <a:rPr lang="en-US" sz="2000" b="0" i="0" u="none" strike="noStrike" dirty="0">
                          <a:solidFill>
                            <a:srgbClr val="000000"/>
                          </a:solidFill>
                          <a:effectLst/>
                          <a:latin typeface="Calibri" panose="020F0502020204030204" pitchFamily="34" charset="0"/>
                        </a:rPr>
                        <a:t>8</a:t>
                      </a:r>
                      <a:endParaRPr lang="en-US" sz="2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Se-Hat Nelayan dan Pokdakan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t"/>
                      <a:r>
                        <a:rPr lang="en-US" sz="2000" b="0" i="0" u="none" strike="noStrike">
                          <a:solidFill>
                            <a:srgbClr val="000000"/>
                          </a:solidFill>
                          <a:effectLst/>
                          <a:latin typeface="Calibri" panose="020F0502020204030204" pitchFamily="34" charset="0"/>
                        </a:rPr>
                        <a:t>Sertifikat Hak atas tanah nelayan dan pokdakan (kelompok pembudidaya ikan) yang difasilitasi oleh propinsi maupun pusat (KKP)</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t"/>
                      <a:r>
                        <a:rPr lang="en-US" sz="2000" b="0" i="0" u="none" strike="noStrike">
                          <a:solidFill>
                            <a:srgbClr val="000000"/>
                          </a:solidFill>
                          <a:effectLst/>
                          <a:latin typeface="Calibri" panose="020F0502020204030204" pitchFamily="34" charset="0"/>
                        </a:rPr>
                        <a:t>2016-2026</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2000" b="0" i="0" u="none" strike="noStrike">
                          <a:solidFill>
                            <a:srgbClr val="000000"/>
                          </a:solidFill>
                          <a:effectLst/>
                          <a:latin typeface="Calibri" panose="020F0502020204030204" pitchFamily="34" charset="0"/>
                        </a:rPr>
                        <a:t>SMART SOCIETY</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593143">
                <a:tc>
                  <a:txBody>
                    <a:bodyPr/>
                    <a:lstStyle/>
                    <a:p>
                      <a:pPr algn="ctr" fontAlgn="ctr"/>
                      <a:r>
                        <a:rPr lang="en-US" sz="2000" b="0" i="0" u="none" strike="noStrike">
                          <a:solidFill>
                            <a:srgbClr val="000000"/>
                          </a:solidFill>
                          <a:effectLst/>
                          <a:latin typeface="Calibri" panose="020F0502020204030204" pitchFamily="34" charset="0"/>
                        </a:rPr>
                        <a:t>9</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8EA9DB"/>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l" fontAlgn="t"/>
                      <a:r>
                        <a:rPr lang="es-ES" sz="2000" b="0" i="0" u="none" strike="noStrike">
                          <a:solidFill>
                            <a:srgbClr val="000000"/>
                          </a:solidFill>
                          <a:effectLst/>
                          <a:latin typeface="Calibri" panose="020F0502020204030204" pitchFamily="34" charset="0"/>
                        </a:rPr>
                        <a:t>Siap Lapor (Sistem Aplikasi Laporan Produksi)</a:t>
                      </a:r>
                      <a:endParaRPr lang="es-E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2000" b="0" i="0" u="none" strike="noStrike">
                          <a:solidFill>
                            <a:srgbClr val="000000"/>
                          </a:solidFill>
                          <a:effectLst/>
                          <a:latin typeface="Calibri" panose="020F0502020204030204" pitchFamily="34" charset="0"/>
                        </a:rPr>
                        <a:t>Aplikasi yang digunakan untuk melaporkan hasil produksi baik tangkap, budidaya, pengolahan dan pemasaran serta bibit ikan</a:t>
                      </a:r>
                      <a:endParaRPr lang="en-US" sz="2000" b="0" i="0" u="none" strike="noStrike">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a:solidFill>
                            <a:srgbClr val="000000"/>
                          </a:solidFill>
                          <a:effectLst/>
                          <a:latin typeface="Calibri" panose="020F0502020204030204" pitchFamily="34" charset="0"/>
                        </a:rPr>
                        <a:t>2017-2027</a:t>
                      </a:r>
                      <a:endParaRPr lang="en-US" sz="20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t"/>
                      <a:r>
                        <a:rPr lang="en-US" sz="2000" b="0" i="0" u="none" strike="noStrike" dirty="0">
                          <a:solidFill>
                            <a:srgbClr val="000000"/>
                          </a:solidFill>
                          <a:effectLst/>
                          <a:latin typeface="Calibri" panose="020F0502020204030204" pitchFamily="34" charset="0"/>
                        </a:rPr>
                        <a:t>Smart Society</a:t>
                      </a:r>
                      <a:endParaRPr lang="en-US" sz="2000" b="0" i="0" u="none" strike="noStrike" dirty="0">
                        <a:solidFill>
                          <a:srgbClr val="000000"/>
                        </a:solidFill>
                        <a:effectLst/>
                        <a:latin typeface="Calibri" panose="020F050202020403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3_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13494</Words>
  <Application>WPS Presentation</Application>
  <PresentationFormat>Widescreen</PresentationFormat>
  <Paragraphs>763</Paragraphs>
  <Slides>26</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Arial</vt:lpstr>
      <vt:lpstr>SimSun</vt:lpstr>
      <vt:lpstr>Wingdings</vt:lpstr>
      <vt:lpstr>Arial</vt:lpstr>
      <vt:lpstr>Calibri</vt:lpstr>
      <vt:lpstr>Arial Black</vt:lpstr>
      <vt:lpstr>Microsoft YaHei</vt:lpstr>
      <vt:lpstr>Arial Unicode MS</vt:lpstr>
      <vt:lpstr>Cambria</vt:lpstr>
      <vt:lpstr>Liberation Serif</vt:lpstr>
      <vt:lpstr>Segoe Print</vt:lpstr>
      <vt:lpstr>3_Kontortema</vt:lpstr>
      <vt:lpstr>PROFIL INOVASI SMART CITY KABUPATEN KEBUMEN</vt:lpstr>
      <vt:lpstr>Visi Smart City Kebumen </vt:lpstr>
      <vt:lpstr>Sasaran Smart Governance</vt:lpstr>
      <vt:lpstr>Sasaran Smart Branding</vt:lpstr>
      <vt:lpstr>Sasaran Smart Economy</vt:lpstr>
      <vt:lpstr>Sasaran Smart Living</vt:lpstr>
      <vt:lpstr>Sasaran Smart Society</vt:lpstr>
      <vt:lpstr>Sasaran Smart Environment</vt:lpstr>
      <vt:lpstr>PROFIL INOVASI SMART CITY</vt:lpstr>
      <vt:lpstr>Smart Branding</vt:lpstr>
      <vt:lpstr>Smart Branding (2)</vt:lpstr>
      <vt:lpstr>Smart Economy</vt:lpstr>
      <vt:lpstr>Smart Economy (Cont 2)</vt:lpstr>
      <vt:lpstr>Smart Economy (Cont 3)</vt:lpstr>
      <vt:lpstr>Smart Economy (Cont 3)</vt:lpstr>
      <vt:lpstr>Smart Environment</vt:lpstr>
      <vt:lpstr>Smart Governance </vt:lpstr>
      <vt:lpstr>Smart Governance (Cont 2)</vt:lpstr>
      <vt:lpstr>Smart Governance (Cont 3)</vt:lpstr>
      <vt:lpstr>Smart Governance (Cont 4)</vt:lpstr>
      <vt:lpstr>Smart Governance (Cont 5)</vt:lpstr>
      <vt:lpstr>Smart Living</vt:lpstr>
      <vt:lpstr>Smart Society</vt:lpstr>
      <vt:lpstr>Smart Society (Cont 2)</vt:lpstr>
      <vt:lpstr>Smart Society (Cont 3 )</vt:lpstr>
      <vt:lpstr>Smart Society (Cont 4)</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Andi Yuniantoro</dc:creator>
  <cp:lastModifiedBy>programmer04</cp:lastModifiedBy>
  <cp:revision>86</cp:revision>
  <dcterms:created xsi:type="dcterms:W3CDTF">2019-07-10T09:08:00Z</dcterms:created>
  <dcterms:modified xsi:type="dcterms:W3CDTF">2019-08-22T03:49:13Z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1033-11.2.0.8934</vt:lpwstr>
  </property>
</Properties>
</file>