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7" r:id="rId2"/>
    <p:sldId id="268" r:id="rId3"/>
    <p:sldId id="262" r:id="rId4"/>
    <p:sldId id="263" r:id="rId5"/>
    <p:sldId id="258" r:id="rId6"/>
    <p:sldId id="270" r:id="rId7"/>
    <p:sldId id="264" r:id="rId8"/>
    <p:sldId id="261" r:id="rId9"/>
    <p:sldId id="269" r:id="rId10"/>
  </p:sldIdLst>
  <p:sldSz cx="12192000" cy="6858000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CB865B68-53D0-4BA6-85EA-BECD1F50637C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9DD53A7C-523D-4970-8986-DD6FBB2B3D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492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56038" y="544513"/>
            <a:ext cx="4845050" cy="27257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95898A-C155-450B-B9D6-228D71D44B4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3478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22275" y="704850"/>
            <a:ext cx="6257925" cy="3519488"/>
          </a:xfrm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 dirty="0" smtClean="0">
              <a:latin typeface="Arial" panose="020B0604020202020204" pitchFamily="34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1010998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65610" indent="-294465" defTabSz="1010998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77862" indent="-235572" defTabSz="1010998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49006" indent="-235572" defTabSz="1010998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120151" indent="-235572" defTabSz="1010998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91295" indent="-235572" defTabSz="10109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3062440" indent="-235572" defTabSz="10109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533585" indent="-235572" defTabSz="10109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4004729" indent="-235572" defTabSz="101099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8E7FAA82-9C8A-48ED-A9F1-76FBEAAFAD4E}" type="slidenum">
              <a:rPr lang="en-US" altLang="en-US">
                <a:latin typeface="Arial" panose="020B0604020202020204" pitchFamily="34" charset="0"/>
              </a:rPr>
              <a:pPr/>
              <a:t>7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458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86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6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998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615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827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003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824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776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197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75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834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5F7F5-EA4C-417B-9CA1-2B2C5AAC196A}" type="datetimeFigureOut">
              <a:rPr lang="en-US" smtClean="0"/>
              <a:t>08-Sep-17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6B3C5-5ECE-4B97-9A65-FD2C55BEC4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554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1892" y="2695287"/>
            <a:ext cx="8748215" cy="1392951"/>
          </a:xfrm>
        </p:spPr>
        <p:txBody>
          <a:bodyPr>
            <a:normAutofit fontScale="90000"/>
          </a:bodyPr>
          <a:lstStyle/>
          <a:p>
            <a:r>
              <a:rPr lang="id-ID" sz="2250" b="1" dirty="0"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id-ID" sz="225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id-ID" sz="2250" b="1" dirty="0"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id-ID" sz="225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id-ID" sz="2250" b="1" dirty="0"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id-ID" sz="225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id-ID" sz="2250" b="1" dirty="0">
                <a:latin typeface="Arial Black" panose="020B0A04020102020204" pitchFamily="34" charset="0"/>
              </a:rPr>
              <a:t/>
            </a:r>
            <a:br>
              <a:rPr lang="id-ID" sz="2250" b="1" dirty="0">
                <a:latin typeface="Arial Black" panose="020B0A04020102020204" pitchFamily="34" charset="0"/>
              </a:rPr>
            </a:br>
            <a:r>
              <a:rPr lang="id-ID" sz="2700" b="1" dirty="0">
                <a:latin typeface="Arial Black" panose="020B0A04020102020204" pitchFamily="34" charset="0"/>
              </a:rPr>
              <a:t/>
            </a:r>
            <a:br>
              <a:rPr lang="id-ID" sz="2700" b="1" dirty="0">
                <a:latin typeface="Arial Black" panose="020B0A04020102020204" pitchFamily="34" charset="0"/>
              </a:rPr>
            </a:br>
            <a:r>
              <a:rPr lang="en-US" sz="2700" b="1" dirty="0" smtClean="0">
                <a:latin typeface="Arial Black" panose="020B0A04020102020204" pitchFamily="34" charset="0"/>
              </a:rPr>
              <a:t>CITY BRANDING </a:t>
            </a:r>
            <a:br>
              <a:rPr lang="en-US" sz="2700" b="1" dirty="0" smtClean="0">
                <a:latin typeface="Arial Black" panose="020B0A04020102020204" pitchFamily="34" charset="0"/>
              </a:rPr>
            </a:br>
            <a:r>
              <a:rPr lang="en-US" sz="2700" b="1" dirty="0" smtClean="0">
                <a:latin typeface="Arial Black" panose="020B0A04020102020204" pitchFamily="34" charset="0"/>
              </a:rPr>
              <a:t>DALAM MENDORONG </a:t>
            </a:r>
            <a:r>
              <a:rPr lang="en-US" sz="2700" b="1" dirty="0">
                <a:latin typeface="Arial Black" panose="020B0A04020102020204" pitchFamily="34" charset="0"/>
              </a:rPr>
              <a:t>KOTA </a:t>
            </a:r>
            <a:r>
              <a:rPr lang="en-US" sz="2700" b="1" dirty="0" smtClean="0">
                <a:latin typeface="Arial Black" panose="020B0A04020102020204" pitchFamily="34" charset="0"/>
              </a:rPr>
              <a:t>MENJADI KOMPETITIF </a:t>
            </a:r>
            <a:br>
              <a:rPr lang="en-US" sz="2700" b="1" dirty="0" smtClean="0">
                <a:latin typeface="Arial Black" panose="020B0A04020102020204" pitchFamily="34" charset="0"/>
              </a:rPr>
            </a:br>
            <a:r>
              <a:rPr lang="en-US" sz="2700" b="1" dirty="0" smtClean="0">
                <a:latin typeface="Arial Black" panose="020B0A04020102020204" pitchFamily="34" charset="0"/>
              </a:rPr>
              <a:t>(KOTA TUMBUH EKONOMI BERTUMBUH)</a:t>
            </a:r>
            <a:r>
              <a:rPr lang="id-ID" sz="2700" b="1" dirty="0">
                <a:latin typeface="Arial Black" panose="020B0A04020102020204" pitchFamily="34" charset="0"/>
              </a:rPr>
              <a:t/>
            </a:r>
            <a:br>
              <a:rPr lang="id-ID" sz="2700" b="1" dirty="0">
                <a:latin typeface="Arial Black" panose="020B0A04020102020204" pitchFamily="34" charset="0"/>
              </a:rPr>
            </a:br>
            <a:endParaRPr lang="en-US" sz="2700" dirty="0">
              <a:latin typeface="Arial Black" panose="020B0A040201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67186" y="5655773"/>
            <a:ext cx="3857625" cy="558013"/>
          </a:xfrm>
        </p:spPr>
        <p:txBody>
          <a:bodyPr>
            <a:normAutofit/>
          </a:bodyPr>
          <a:lstStyle/>
          <a:p>
            <a:r>
              <a:rPr lang="en-US" sz="1350" b="1" dirty="0">
                <a:latin typeface="Franklin Gothic Medium" pitchFamily="34" charset="0"/>
              </a:rPr>
              <a:t>JAKARTA, </a:t>
            </a:r>
            <a:r>
              <a:rPr lang="en-US" sz="1350" b="1" dirty="0" smtClean="0">
                <a:latin typeface="Franklin Gothic Medium" pitchFamily="34" charset="0"/>
              </a:rPr>
              <a:t>8 </a:t>
            </a:r>
            <a:r>
              <a:rPr lang="en-US" sz="1350" b="1" dirty="0">
                <a:latin typeface="Franklin Gothic Medium" pitchFamily="34" charset="0"/>
              </a:rPr>
              <a:t>S</a:t>
            </a:r>
            <a:r>
              <a:rPr lang="en-US" sz="1350" b="1" dirty="0" smtClean="0">
                <a:latin typeface="Franklin Gothic Medium" pitchFamily="34" charset="0"/>
              </a:rPr>
              <a:t>eptember </a:t>
            </a:r>
            <a:r>
              <a:rPr lang="en-US" sz="1350" b="1" dirty="0">
                <a:latin typeface="Franklin Gothic Medium" pitchFamily="34" charset="0"/>
              </a:rPr>
              <a:t>2017</a:t>
            </a:r>
          </a:p>
          <a:p>
            <a:endParaRPr lang="en-US" sz="1350" b="1" dirty="0"/>
          </a:p>
        </p:txBody>
      </p:sp>
    </p:spTree>
    <p:extLst>
      <p:ext uri="{BB962C8B-B14F-4D97-AF65-F5344CB8AC3E}">
        <p14:creationId xmlns:p14="http://schemas.microsoft.com/office/powerpoint/2010/main" val="239286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Kota </a:t>
            </a:r>
            <a:r>
              <a:rPr lang="en-US" dirty="0" err="1" smtClean="0"/>
              <a:t>Berdasarkan</a:t>
            </a:r>
            <a:r>
              <a:rPr lang="en-US" dirty="0" smtClean="0"/>
              <a:t> PDRB per </a:t>
            </a:r>
            <a:r>
              <a:rPr lang="en-US" dirty="0" err="1" smtClean="0"/>
              <a:t>kapita</a:t>
            </a:r>
            <a:endParaRPr lang="en-US" dirty="0" smtClean="0"/>
          </a:p>
          <a:p>
            <a:r>
              <a:rPr lang="en-US" dirty="0" err="1" smtClean="0"/>
              <a:t>Tipe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Evolusi</a:t>
            </a:r>
            <a:r>
              <a:rPr lang="en-US" dirty="0" smtClean="0"/>
              <a:t> Kota</a:t>
            </a:r>
          </a:p>
          <a:p>
            <a:r>
              <a:rPr lang="en-US" dirty="0" err="1" smtClean="0"/>
              <a:t>Ciri-ciri</a:t>
            </a:r>
            <a:r>
              <a:rPr lang="en-US" dirty="0" smtClean="0"/>
              <a:t> Kota </a:t>
            </a:r>
            <a:r>
              <a:rPr lang="en-US" dirty="0" err="1" smtClean="0"/>
              <a:t>Kompetitif</a:t>
            </a:r>
            <a:endParaRPr lang="en-US" dirty="0" smtClean="0"/>
          </a:p>
          <a:p>
            <a:r>
              <a:rPr lang="en-US" dirty="0" err="1" smtClean="0"/>
              <a:t>Tujuan</a:t>
            </a:r>
            <a:r>
              <a:rPr lang="en-US" dirty="0" smtClean="0"/>
              <a:t> City </a:t>
            </a:r>
            <a:r>
              <a:rPr lang="en-US" dirty="0" smtClean="0"/>
              <a:t>Branding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 Investor</a:t>
            </a:r>
          </a:p>
          <a:p>
            <a:r>
              <a:rPr lang="sv-SE" dirty="0"/>
              <a:t>Hubungan Antara Investasi Dengan Pertumbuhan Ekonomi </a:t>
            </a:r>
            <a:r>
              <a:rPr lang="sv-SE" dirty="0" smtClean="0"/>
              <a:t>Kota</a:t>
            </a:r>
          </a:p>
          <a:p>
            <a:r>
              <a:rPr lang="sv-SE" dirty="0" smtClean="0"/>
              <a:t>Flowchart - Keterkaitan Investasi Dan Kota Kompetitif</a:t>
            </a:r>
          </a:p>
          <a:p>
            <a:r>
              <a:rPr lang="sv-SE" dirty="0" smtClean="0"/>
              <a:t>Kompetensi Kota dan Kerangka Kebijakan Perkotaan  </a:t>
            </a:r>
            <a:endParaRPr lang="sv-SE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87357" y="431550"/>
            <a:ext cx="5086350" cy="9625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b="1" dirty="0" smtClean="0"/>
              <a:t>OUTLINE </a:t>
            </a:r>
            <a:endParaRPr lang="id-ID" b="1" dirty="0"/>
          </a:p>
        </p:txBody>
      </p:sp>
    </p:spTree>
    <p:extLst>
      <p:ext uri="{BB962C8B-B14F-4D97-AF65-F5344CB8AC3E}">
        <p14:creationId xmlns:p14="http://schemas.microsoft.com/office/powerpoint/2010/main" val="4206572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B Competitive Citie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954" y="818216"/>
            <a:ext cx="9563858" cy="6039784"/>
          </a:xfrm>
          <a:prstGeom prst="rect">
            <a:avLst/>
          </a:prstGeom>
        </p:spPr>
      </p:pic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3136900" y="0"/>
            <a:ext cx="5029200" cy="646331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tabLst>
                <a:tab pos="3429000" algn="l"/>
              </a:tabLst>
              <a:defRPr/>
            </a:pPr>
            <a:r>
              <a:rPr lang="en-US" sz="2000" b="1" dirty="0" smtClean="0"/>
              <a:t>KOTA BERDASARKAN PDRB PER KAPITA </a:t>
            </a:r>
            <a:br>
              <a:rPr lang="en-US" sz="2000" b="1" dirty="0" smtClean="0"/>
            </a:br>
            <a:r>
              <a:rPr lang="en-US" sz="1600" b="1" dirty="0" smtClean="0"/>
              <a:t>(World Bank, </a:t>
            </a:r>
            <a:r>
              <a:rPr lang="en-US" sz="1600" b="1" i="1" dirty="0" smtClean="0"/>
              <a:t>Competitive Cities </a:t>
            </a:r>
            <a:r>
              <a:rPr lang="en-US" sz="1600" b="1" dirty="0" smtClean="0"/>
              <a:t>2015)</a:t>
            </a:r>
            <a:endParaRPr lang="en-US" sz="1600" b="1" dirty="0">
              <a:solidFill>
                <a:srgbClr val="FFFF00"/>
              </a:solidFill>
              <a:latin typeface="Bookman Old Style" pitchFamily="18" charset="0"/>
              <a:ea typeface="-윤고딕1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11427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TIPE &amp; EVOLUSI KOTA</a:t>
            </a:r>
            <a:endParaRPr lang="en-US" b="1" dirty="0"/>
          </a:p>
        </p:txBody>
      </p:sp>
      <p:pic>
        <p:nvPicPr>
          <p:cNvPr id="4" name="Picture 3" descr="evolusi kota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3"/>
          <a:stretch/>
        </p:blipFill>
        <p:spPr>
          <a:xfrm>
            <a:off x="1442422" y="1651000"/>
            <a:ext cx="2651906" cy="3917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14158" y="1690688"/>
            <a:ext cx="6094745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/>
              <a:t>Kota </a:t>
            </a:r>
            <a:r>
              <a:rPr lang="en-US" sz="2000" b="1" dirty="0" err="1" smtClean="0"/>
              <a:t>Pasar</a:t>
            </a:r>
            <a:r>
              <a:rPr lang="en-US" sz="2000" b="1" dirty="0" smtClean="0"/>
              <a:t> </a:t>
            </a:r>
            <a:r>
              <a:rPr lang="en-US" sz="2000" b="1" dirty="0" smtClean="0">
                <a:sym typeface="Wingdings"/>
              </a:rPr>
              <a:t> </a:t>
            </a:r>
            <a:r>
              <a:rPr lang="en-US" sz="2000" b="1" dirty="0" err="1" smtClean="0"/>
              <a:t>Industri</a:t>
            </a:r>
            <a:endParaRPr lang="en-US" sz="2000" dirty="0"/>
          </a:p>
          <a:p>
            <a:r>
              <a:rPr lang="en-US" sz="1600" dirty="0" smtClean="0"/>
              <a:t>Di </a:t>
            </a:r>
            <a:r>
              <a:rPr lang="en-US" sz="1600" dirty="0" err="1" smtClean="0"/>
              <a:t>bawah</a:t>
            </a:r>
            <a:r>
              <a:rPr lang="en-US" sz="1600" dirty="0" smtClean="0"/>
              <a:t> $2.500 per </a:t>
            </a:r>
            <a:r>
              <a:rPr lang="en-US" sz="1600" dirty="0" err="1" smtClean="0"/>
              <a:t>kapita</a:t>
            </a:r>
            <a:r>
              <a:rPr lang="en-US" sz="1600" dirty="0" smtClean="0"/>
              <a:t>, </a:t>
            </a:r>
            <a:r>
              <a:rPr lang="en-US" sz="1600" dirty="0" err="1" smtClean="0"/>
              <a:t>sebuah</a:t>
            </a:r>
            <a:r>
              <a:rPr lang="en-US" sz="1600" dirty="0" smtClean="0"/>
              <a:t> </a:t>
            </a:r>
            <a:r>
              <a:rPr lang="en-US" sz="1600" dirty="0" err="1" smtClean="0"/>
              <a:t>kota</a:t>
            </a:r>
            <a:r>
              <a:rPr lang="en-US" sz="1600" dirty="0" smtClean="0"/>
              <a:t> </a:t>
            </a:r>
            <a:r>
              <a:rPr lang="en-US" sz="1600" dirty="0" err="1" smtClean="0"/>
              <a:t>biasanya</a:t>
            </a:r>
            <a:r>
              <a:rPr lang="en-US" sz="1600" dirty="0" smtClean="0"/>
              <a:t> </a:t>
            </a:r>
            <a:r>
              <a:rPr lang="en-US" sz="1600" dirty="0" err="1" smtClean="0"/>
              <a:t>berupa</a:t>
            </a:r>
            <a:r>
              <a:rPr lang="en-US" sz="1600" dirty="0" smtClean="0"/>
              <a:t> "</a:t>
            </a:r>
            <a:r>
              <a:rPr lang="en-US" sz="1600" dirty="0" err="1" smtClean="0"/>
              <a:t>kota</a:t>
            </a:r>
            <a:r>
              <a:rPr lang="en-US" sz="1600" dirty="0" smtClean="0"/>
              <a:t> </a:t>
            </a:r>
            <a:r>
              <a:rPr lang="en-US" sz="1600" dirty="0" err="1" smtClean="0"/>
              <a:t>pasar</a:t>
            </a:r>
            <a:r>
              <a:rPr lang="en-US" sz="1600" dirty="0" smtClean="0"/>
              <a:t>".</a:t>
            </a:r>
          </a:p>
          <a:p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  <a:r>
              <a:rPr lang="en-US" sz="1600" dirty="0" err="1" smtClean="0"/>
              <a:t>meningkat</a:t>
            </a:r>
            <a:r>
              <a:rPr lang="en-US" sz="1600" dirty="0" smtClean="0"/>
              <a:t> PDRB per </a:t>
            </a:r>
            <a:r>
              <a:rPr lang="en-US" sz="1600" dirty="0" err="1" smtClean="0"/>
              <a:t>kapita</a:t>
            </a:r>
            <a:r>
              <a:rPr lang="en-US" sz="1600" dirty="0" smtClean="0"/>
              <a:t>, </a:t>
            </a:r>
            <a:r>
              <a:rPr lang="en-US" sz="1600" dirty="0" err="1" smtClean="0"/>
              <a:t>kota</a:t>
            </a:r>
            <a:r>
              <a:rPr lang="en-US" sz="1600" dirty="0" smtClean="0"/>
              <a:t> </a:t>
            </a:r>
            <a:r>
              <a:rPr lang="en-US" sz="1600" dirty="0" err="1" smtClean="0"/>
              <a:t>perlu</a:t>
            </a:r>
            <a:r>
              <a:rPr lang="en-US" sz="1600" dirty="0" smtClean="0"/>
              <a:t> </a:t>
            </a:r>
            <a:r>
              <a:rPr lang="en-US" sz="1600" dirty="0" err="1" smtClean="0"/>
              <a:t>mentransformasikan</a:t>
            </a:r>
            <a:r>
              <a:rPr lang="en-US" sz="1600" dirty="0" smtClean="0"/>
              <a:t> </a:t>
            </a:r>
            <a:r>
              <a:rPr lang="en-US" sz="1600" dirty="0" err="1" smtClean="0"/>
              <a:t>diri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err="1" smtClean="0"/>
              <a:t>menjadi</a:t>
            </a:r>
            <a:r>
              <a:rPr lang="en-US" sz="1600" dirty="0" smtClean="0"/>
              <a:t> </a:t>
            </a:r>
            <a:r>
              <a:rPr lang="en-US" sz="1600" dirty="0" err="1" smtClean="0"/>
              <a:t>pusat</a:t>
            </a:r>
            <a:r>
              <a:rPr lang="en-US" sz="1600" dirty="0" smtClean="0"/>
              <a:t> </a:t>
            </a:r>
            <a:r>
              <a:rPr lang="en-US" sz="1600" dirty="0" err="1" smtClean="0"/>
              <a:t>produksi</a:t>
            </a:r>
            <a:r>
              <a:rPr lang="en-US" sz="1600" dirty="0" smtClean="0"/>
              <a:t> (i.e. </a:t>
            </a:r>
            <a:r>
              <a:rPr lang="en-US" sz="1600" dirty="0" err="1" smtClean="0"/>
              <a:t>pabrik-pabrik</a:t>
            </a:r>
            <a:r>
              <a:rPr lang="en-US" sz="1600" dirty="0" smtClean="0"/>
              <a:t>) </a:t>
            </a:r>
            <a:r>
              <a:rPr lang="en-US" sz="1600" b="1" dirty="0" smtClean="0"/>
              <a:t> </a:t>
            </a:r>
            <a:endParaRPr lang="en-US" sz="1600" b="1" dirty="0"/>
          </a:p>
        </p:txBody>
      </p:sp>
      <p:sp>
        <p:nvSpPr>
          <p:cNvPr id="6" name="Rectangle 5"/>
          <p:cNvSpPr/>
          <p:nvPr/>
        </p:nvSpPr>
        <p:spPr>
          <a:xfrm>
            <a:off x="4489984" y="2991945"/>
            <a:ext cx="5633658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 smtClean="0"/>
              <a:t>Pusat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Produksi</a:t>
            </a:r>
            <a:r>
              <a:rPr lang="en-US" sz="2000" b="1" dirty="0" smtClean="0"/>
              <a:t> </a:t>
            </a:r>
          </a:p>
          <a:p>
            <a:r>
              <a:rPr lang="en-US" sz="1600" dirty="0" err="1" smtClean="0"/>
              <a:t>Kisaran</a:t>
            </a:r>
            <a:r>
              <a:rPr lang="en-US" sz="1600" dirty="0" smtClean="0"/>
              <a:t> $2.500 - $20.000 </a:t>
            </a:r>
            <a:r>
              <a:rPr lang="en-US" sz="1600" dirty="0" err="1" smtClean="0"/>
              <a:t>biasanya</a:t>
            </a:r>
            <a:r>
              <a:rPr lang="en-US" sz="1600" dirty="0" smtClean="0"/>
              <a:t> </a:t>
            </a:r>
            <a:r>
              <a:rPr lang="en-US" sz="1600" dirty="0" err="1" smtClean="0"/>
              <a:t>sebuah</a:t>
            </a:r>
            <a:r>
              <a:rPr lang="en-US" sz="1600" dirty="0" smtClean="0"/>
              <a:t> </a:t>
            </a:r>
            <a:r>
              <a:rPr lang="en-US" sz="1600" dirty="0" err="1" smtClean="0"/>
              <a:t>kota</a:t>
            </a:r>
            <a:r>
              <a:rPr lang="en-US" sz="1600" dirty="0" smtClean="0"/>
              <a:t> </a:t>
            </a:r>
            <a:r>
              <a:rPr lang="en-US" sz="1600" dirty="0" err="1" smtClean="0"/>
              <a:t>makin</a:t>
            </a:r>
            <a:r>
              <a:rPr lang="en-US" sz="1600" dirty="0" smtClean="0"/>
              <a:t> </a:t>
            </a:r>
            <a:r>
              <a:rPr lang="en-US" sz="1600" dirty="0" err="1" smtClean="0"/>
              <a:t>meningkat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 smtClean="0"/>
              <a:t>jumlah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kapasitas</a:t>
            </a:r>
            <a:r>
              <a:rPr lang="en-US" sz="1600" dirty="0" smtClean="0"/>
              <a:t> </a:t>
            </a:r>
            <a:r>
              <a:rPr lang="en-US" sz="1600" dirty="0" err="1" smtClean="0"/>
              <a:t>produksi</a:t>
            </a:r>
            <a:r>
              <a:rPr lang="en-US" sz="1600" dirty="0" smtClean="0"/>
              <a:t> </a:t>
            </a:r>
            <a:r>
              <a:rPr lang="en-US" sz="1600" dirty="0" err="1" smtClean="0"/>
              <a:t>pabrik-pabriknya</a:t>
            </a:r>
            <a:r>
              <a:rPr lang="en-US" sz="1600" dirty="0" smtClean="0"/>
              <a:t>. </a:t>
            </a:r>
            <a:br>
              <a:rPr lang="en-US" sz="1600" dirty="0" smtClean="0"/>
            </a:br>
            <a:r>
              <a:rPr lang="en-US" sz="1600" dirty="0" err="1" smtClean="0"/>
              <a:t>Produksi</a:t>
            </a:r>
            <a:r>
              <a:rPr lang="en-US" sz="1600" dirty="0" smtClean="0"/>
              <a:t> </a:t>
            </a:r>
            <a:r>
              <a:rPr lang="en-US" sz="1600" dirty="0" err="1" smtClean="0"/>
              <a:t>juga</a:t>
            </a:r>
            <a:r>
              <a:rPr lang="en-US" sz="1600" dirty="0" smtClean="0"/>
              <a:t> </a:t>
            </a:r>
            <a:r>
              <a:rPr lang="en-US" sz="1600" dirty="0" err="1" smtClean="0"/>
              <a:t>makin</a:t>
            </a:r>
            <a:r>
              <a:rPr lang="en-US" sz="1600" dirty="0" smtClean="0"/>
              <a:t> </a:t>
            </a:r>
            <a:r>
              <a:rPr lang="en-US" sz="1600" dirty="0" err="1" smtClean="0"/>
              <a:t>efisien</a:t>
            </a:r>
            <a:r>
              <a:rPr lang="en-US" sz="1600" dirty="0" smtClean="0"/>
              <a:t> </a:t>
            </a:r>
            <a:r>
              <a:rPr lang="en-US" sz="1600" dirty="0" err="1" smtClean="0"/>
              <a:t>disebabkan</a:t>
            </a:r>
            <a:r>
              <a:rPr lang="en-US" sz="1600" dirty="0" smtClean="0"/>
              <a:t> </a:t>
            </a:r>
            <a:r>
              <a:rPr lang="en-US" sz="1600" dirty="0" err="1" smtClean="0"/>
              <a:t>terbentuk</a:t>
            </a:r>
            <a:r>
              <a:rPr lang="en-US" sz="1600" dirty="0" smtClean="0"/>
              <a:t> </a:t>
            </a:r>
            <a:r>
              <a:rPr lang="en-US" sz="1600" i="1" dirty="0" smtClean="0"/>
              <a:t>cluster</a:t>
            </a:r>
            <a:r>
              <a:rPr lang="en-US" sz="1600" dirty="0" smtClean="0"/>
              <a:t> </a:t>
            </a:r>
            <a:r>
              <a:rPr lang="en-US" sz="1600" dirty="0" err="1" smtClean="0"/>
              <a:t>industri</a:t>
            </a:r>
            <a:r>
              <a:rPr lang="en-US" sz="1600" dirty="0" smtClean="0"/>
              <a:t>.</a:t>
            </a:r>
            <a:endParaRPr lang="en-US" sz="1600" i="1" dirty="0" smtClean="0"/>
          </a:p>
        </p:txBody>
      </p:sp>
      <p:sp>
        <p:nvSpPr>
          <p:cNvPr id="7" name="Rectangle 6"/>
          <p:cNvSpPr/>
          <p:nvPr/>
        </p:nvSpPr>
        <p:spPr>
          <a:xfrm>
            <a:off x="4489984" y="4381024"/>
            <a:ext cx="6118919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 smtClean="0"/>
              <a:t>Pusat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Jasa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Keuangan</a:t>
            </a:r>
            <a:r>
              <a:rPr lang="en-US" sz="2000" b="1" dirty="0" smtClean="0"/>
              <a:t> &amp; </a:t>
            </a:r>
            <a:r>
              <a:rPr lang="en-US" sz="2000" b="1" dirty="0" err="1" smtClean="0"/>
              <a:t>Ekonomi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Kreatif</a:t>
            </a:r>
            <a:r>
              <a:rPr lang="en-US" sz="2000" b="1" dirty="0" smtClean="0"/>
              <a:t> </a:t>
            </a:r>
          </a:p>
          <a:p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  <a:r>
              <a:rPr lang="en-US" sz="1600" dirty="0" err="1" smtClean="0"/>
              <a:t>mecapai</a:t>
            </a:r>
            <a:r>
              <a:rPr lang="en-US" sz="1600" dirty="0" smtClean="0"/>
              <a:t> PDRB per </a:t>
            </a:r>
            <a:r>
              <a:rPr lang="en-US" sz="1600" dirty="0" err="1" smtClean="0"/>
              <a:t>kapita</a:t>
            </a:r>
            <a:r>
              <a:rPr lang="en-US" sz="1600" dirty="0" smtClean="0"/>
              <a:t> di </a:t>
            </a:r>
            <a:r>
              <a:rPr lang="en-US" sz="1600" dirty="0" err="1" smtClean="0"/>
              <a:t>atas</a:t>
            </a:r>
            <a:r>
              <a:rPr lang="en-US" sz="1600" dirty="0" smtClean="0"/>
              <a:t> $20.000 </a:t>
            </a:r>
            <a:r>
              <a:rPr lang="en-US" sz="1600" dirty="0" err="1" smtClean="0"/>
              <a:t>sebuah</a:t>
            </a:r>
            <a:r>
              <a:rPr lang="en-US" sz="1600" dirty="0" smtClean="0"/>
              <a:t> </a:t>
            </a:r>
            <a:r>
              <a:rPr lang="en-US" sz="1600" dirty="0" err="1" smtClean="0"/>
              <a:t>kota</a:t>
            </a:r>
            <a:r>
              <a:rPr lang="en-US" sz="1600" dirty="0" smtClean="0"/>
              <a:t> </a:t>
            </a:r>
            <a:r>
              <a:rPr lang="en-US" sz="1600" dirty="0" err="1" smtClean="0"/>
              <a:t>harus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err="1" smtClean="0"/>
              <a:t>makin</a:t>
            </a:r>
            <a:r>
              <a:rPr lang="en-US" sz="1600" dirty="0" smtClean="0"/>
              <a:t> </a:t>
            </a:r>
            <a:r>
              <a:rPr lang="en-US" sz="1600" dirty="0" err="1" smtClean="0"/>
              <a:t>meningkatkan</a:t>
            </a:r>
            <a:r>
              <a:rPr lang="en-US" sz="1600" dirty="0" smtClean="0"/>
              <a:t> </a:t>
            </a:r>
            <a:r>
              <a:rPr lang="en-US" sz="1600" dirty="0" err="1" smtClean="0"/>
              <a:t>layanan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efisiensi</a:t>
            </a:r>
            <a:r>
              <a:rPr lang="en-US" sz="1600" dirty="0" smtClean="0"/>
              <a:t> </a:t>
            </a:r>
            <a:r>
              <a:rPr lang="en-US" sz="1600" dirty="0" err="1" smtClean="0"/>
              <a:t>sebagai</a:t>
            </a:r>
            <a:r>
              <a:rPr lang="en-US" sz="1600" dirty="0" smtClean="0"/>
              <a:t> </a:t>
            </a:r>
            <a:r>
              <a:rPr lang="en-US" sz="1600" dirty="0" err="1" smtClean="0"/>
              <a:t>pusat</a:t>
            </a:r>
            <a:r>
              <a:rPr lang="en-US" sz="1600" dirty="0" smtClean="0"/>
              <a:t> </a:t>
            </a:r>
            <a:r>
              <a:rPr lang="en-US" sz="1600" dirty="0" err="1" smtClean="0"/>
              <a:t>jasa</a:t>
            </a:r>
            <a:r>
              <a:rPr lang="en-US" sz="1600" dirty="0" smtClean="0"/>
              <a:t> </a:t>
            </a:r>
            <a:r>
              <a:rPr lang="en-US" sz="1600" dirty="0" err="1" smtClean="0"/>
              <a:t>keuangan</a:t>
            </a:r>
            <a:r>
              <a:rPr lang="en-US" sz="1600" dirty="0" smtClean="0"/>
              <a:t> </a:t>
            </a:r>
            <a:br>
              <a:rPr lang="en-US" sz="1600" dirty="0" smtClean="0"/>
            </a:b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ekonomi</a:t>
            </a:r>
            <a:r>
              <a:rPr lang="en-US" sz="1600" dirty="0" smtClean="0"/>
              <a:t> </a:t>
            </a:r>
            <a:r>
              <a:rPr lang="en-US" sz="1600" dirty="0" err="1" smtClean="0"/>
              <a:t>kreatif</a:t>
            </a:r>
            <a:endParaRPr lang="en-US" sz="1600" dirty="0"/>
          </a:p>
        </p:txBody>
      </p:sp>
      <p:sp>
        <p:nvSpPr>
          <p:cNvPr id="3" name="Rectangle 2"/>
          <p:cNvSpPr/>
          <p:nvPr/>
        </p:nvSpPr>
        <p:spPr>
          <a:xfrm>
            <a:off x="33446" y="5876177"/>
            <a:ext cx="22969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i="1" dirty="0" err="1"/>
              <a:t>Sumber</a:t>
            </a:r>
            <a:r>
              <a:rPr lang="en-US" sz="1600" i="1" dirty="0"/>
              <a:t>: </a:t>
            </a:r>
            <a:r>
              <a:rPr lang="en-US" sz="1600" i="1" dirty="0" err="1"/>
              <a:t>Worldbank</a:t>
            </a:r>
            <a:r>
              <a:rPr lang="en-US" sz="1600" i="1" dirty="0"/>
              <a:t> 2015</a:t>
            </a:r>
          </a:p>
        </p:txBody>
      </p:sp>
    </p:spTree>
    <p:extLst>
      <p:ext uri="{BB962C8B-B14F-4D97-AF65-F5344CB8AC3E}">
        <p14:creationId xmlns:p14="http://schemas.microsoft.com/office/powerpoint/2010/main" val="2919681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/>
              <a:t>CIRI-CIRI KOTA KOMPETITIF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25975"/>
          </a:xfrm>
        </p:spPr>
        <p:txBody>
          <a:bodyPr/>
          <a:lstStyle/>
          <a:p>
            <a:r>
              <a:rPr lang="en-US" b="1" dirty="0" err="1" smtClean="0"/>
              <a:t>Pertumbuhan</a:t>
            </a:r>
            <a:r>
              <a:rPr lang="en-US" b="1" dirty="0" smtClean="0"/>
              <a:t> </a:t>
            </a:r>
            <a:r>
              <a:rPr lang="en-US" b="1" dirty="0" err="1" smtClean="0"/>
              <a:t>Ekonomi</a:t>
            </a:r>
            <a:r>
              <a:rPr lang="en-US" dirty="0" smtClean="0"/>
              <a:t>: 10% </a:t>
            </a:r>
            <a:r>
              <a:rPr lang="en-US" dirty="0" err="1" smtClean="0"/>
              <a:t>kota</a:t>
            </a:r>
            <a:r>
              <a:rPr lang="en-US" dirty="0" smtClean="0"/>
              <a:t> paling </a:t>
            </a:r>
            <a:r>
              <a:rPr lang="en-US" dirty="0" err="1" smtClean="0"/>
              <a:t>kompetitif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pertumbuhan</a:t>
            </a:r>
            <a:r>
              <a:rPr lang="en-US" dirty="0" smtClean="0"/>
              <a:t> PDB 13.5% (rata-rata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4.7%)</a:t>
            </a:r>
          </a:p>
          <a:p>
            <a:r>
              <a:rPr lang="en-US" b="1" dirty="0" err="1" smtClean="0"/>
              <a:t>Lapangan</a:t>
            </a:r>
            <a:r>
              <a:rPr lang="en-US" b="1" dirty="0" smtClean="0"/>
              <a:t> </a:t>
            </a:r>
            <a:r>
              <a:rPr lang="en-US" b="1" dirty="0" err="1" smtClean="0"/>
              <a:t>kerja</a:t>
            </a:r>
            <a:r>
              <a:rPr lang="en-US" dirty="0" smtClean="0"/>
              <a:t>: 10% </a:t>
            </a:r>
            <a:r>
              <a:rPr lang="en-US" dirty="0" err="1" smtClean="0"/>
              <a:t>kota</a:t>
            </a:r>
            <a:r>
              <a:rPr lang="en-US" dirty="0" smtClean="0"/>
              <a:t> paling </a:t>
            </a:r>
            <a:r>
              <a:rPr lang="en-US" dirty="0" err="1" smtClean="0"/>
              <a:t>kompetitif</a:t>
            </a:r>
            <a:r>
              <a:rPr lang="en-US" dirty="0" smtClean="0"/>
              <a:t>, </a:t>
            </a:r>
            <a:r>
              <a:rPr lang="en-US" dirty="0" err="1" smtClean="0"/>
              <a:t>pertumbuhan</a:t>
            </a:r>
            <a:r>
              <a:rPr lang="en-US" dirty="0" smtClean="0"/>
              <a:t> </a:t>
            </a:r>
            <a:r>
              <a:rPr lang="en-US" dirty="0" err="1" smtClean="0"/>
              <a:t>lapangan</a:t>
            </a:r>
            <a:r>
              <a:rPr lang="en-US" dirty="0" smtClean="0"/>
              <a:t> </a:t>
            </a:r>
            <a:r>
              <a:rPr lang="en-US" dirty="0" err="1" smtClean="0"/>
              <a:t>kerjanya</a:t>
            </a:r>
            <a:r>
              <a:rPr lang="en-US" dirty="0" smtClean="0"/>
              <a:t> 9.2% (rata-rata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1.9%)</a:t>
            </a:r>
          </a:p>
          <a:p>
            <a:r>
              <a:rPr lang="en-US" b="1" dirty="0" err="1" smtClean="0"/>
              <a:t>Pendapatan</a:t>
            </a:r>
            <a:r>
              <a:rPr lang="en-US" b="1" dirty="0" smtClean="0"/>
              <a:t> </a:t>
            </a:r>
            <a:r>
              <a:rPr lang="en-US" b="1" dirty="0" err="1" smtClean="0"/>
              <a:t>masyarakat</a:t>
            </a:r>
            <a:r>
              <a:rPr lang="en-US" dirty="0" smtClean="0"/>
              <a:t>: 10% </a:t>
            </a:r>
            <a:r>
              <a:rPr lang="en-US" dirty="0" err="1" smtClean="0"/>
              <a:t>kota</a:t>
            </a:r>
            <a:r>
              <a:rPr lang="en-US" dirty="0" smtClean="0"/>
              <a:t> paling </a:t>
            </a:r>
            <a:r>
              <a:rPr lang="en-US" dirty="0" err="1" smtClean="0"/>
              <a:t>kompetitif</a:t>
            </a:r>
            <a:r>
              <a:rPr lang="en-US" dirty="0" smtClean="0"/>
              <a:t> </a:t>
            </a:r>
            <a:r>
              <a:rPr lang="en-US" dirty="0" err="1" smtClean="0"/>
              <a:t>pendapatan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tangga</a:t>
            </a:r>
            <a:r>
              <a:rPr lang="en-US" dirty="0" smtClean="0"/>
              <a:t> yang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dibelanjakan</a:t>
            </a:r>
            <a:r>
              <a:rPr lang="en-US" dirty="0" smtClean="0"/>
              <a:t> </a:t>
            </a:r>
            <a:r>
              <a:rPr lang="en-US" dirty="0" err="1" smtClean="0"/>
              <a:t>tumbuh</a:t>
            </a:r>
            <a:r>
              <a:rPr lang="en-US" dirty="0" smtClean="0"/>
              <a:t> 9.8% per </a:t>
            </a:r>
            <a:r>
              <a:rPr lang="en-US" dirty="0" err="1" smtClean="0"/>
              <a:t>tahun</a:t>
            </a:r>
            <a:endParaRPr lang="en-US" dirty="0" smtClean="0"/>
          </a:p>
          <a:p>
            <a:r>
              <a:rPr lang="en-US" b="1" dirty="0" err="1" smtClean="0"/>
              <a:t>Daya</a:t>
            </a:r>
            <a:r>
              <a:rPr lang="en-US" b="1" dirty="0" smtClean="0"/>
              <a:t> </a:t>
            </a:r>
            <a:r>
              <a:rPr lang="en-US" b="1" dirty="0" err="1" smtClean="0"/>
              <a:t>tarik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</a:t>
            </a:r>
            <a:r>
              <a:rPr lang="en-US" b="1" dirty="0" err="1" smtClean="0"/>
              <a:t>investasi</a:t>
            </a:r>
            <a:r>
              <a:rPr lang="en-US" dirty="0" smtClean="0"/>
              <a:t>: 5% </a:t>
            </a:r>
            <a:r>
              <a:rPr lang="en-US" dirty="0" err="1" smtClean="0"/>
              <a:t>kota</a:t>
            </a:r>
            <a:r>
              <a:rPr lang="en-US" dirty="0" smtClean="0"/>
              <a:t> paling </a:t>
            </a:r>
            <a:r>
              <a:rPr lang="en-US" dirty="0" err="1" smtClean="0"/>
              <a:t>kompetitif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investasi</a:t>
            </a:r>
            <a:r>
              <a:rPr lang="en-US" dirty="0" smtClean="0"/>
              <a:t> </a:t>
            </a:r>
            <a:r>
              <a:rPr lang="en-US" dirty="0" err="1" smtClean="0"/>
              <a:t>sebanyak</a:t>
            </a:r>
            <a:r>
              <a:rPr lang="en-US" dirty="0" smtClean="0"/>
              <a:t> 95% </a:t>
            </a:r>
            <a:r>
              <a:rPr lang="en-US" dirty="0" err="1" smtClean="0"/>
              <a:t>kota</a:t>
            </a:r>
            <a:r>
              <a:rPr lang="en-US" dirty="0" smtClean="0"/>
              <a:t> </a:t>
            </a:r>
            <a:r>
              <a:rPr lang="en-US" dirty="0" err="1" smtClean="0"/>
              <a:t>sisanya</a:t>
            </a:r>
            <a:r>
              <a:rPr lang="en-US" dirty="0" smtClean="0"/>
              <a:t> </a:t>
            </a:r>
            <a:r>
              <a:rPr lang="en-US" dirty="0" err="1" smtClean="0"/>
              <a:t>digabungkan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sz="1600" i="1" dirty="0" err="1" smtClean="0"/>
              <a:t>Sumber</a:t>
            </a:r>
            <a:r>
              <a:rPr lang="en-US" sz="1600" i="1" dirty="0" smtClean="0"/>
              <a:t>: </a:t>
            </a:r>
            <a:r>
              <a:rPr lang="en-US" sz="1600" i="1" dirty="0" err="1" smtClean="0"/>
              <a:t>Worldbank</a:t>
            </a:r>
            <a:r>
              <a:rPr lang="en-US" sz="1600" i="1" dirty="0" smtClean="0"/>
              <a:t> 2015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233493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TUJUAN CITY BRANDING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9602337" cy="3469707"/>
          </a:xfrm>
        </p:spPr>
        <p:txBody>
          <a:bodyPr>
            <a:normAutofit fontScale="77500" lnSpcReduction="20000"/>
          </a:bodyPr>
          <a:lstStyle/>
          <a:p>
            <a:r>
              <a:rPr lang="en-US" i="1" dirty="0"/>
              <a:t>City </a:t>
            </a:r>
            <a:r>
              <a:rPr lang="en-US" i="1" dirty="0" smtClean="0"/>
              <a:t>Branding</a:t>
            </a:r>
            <a:r>
              <a:rPr lang="en-US" dirty="0" smtClean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upaya</a:t>
            </a:r>
            <a:r>
              <a:rPr lang="en-US" dirty="0"/>
              <a:t> </a:t>
            </a:r>
            <a:r>
              <a:rPr lang="en-US" dirty="0" err="1"/>
              <a:t>menjalankan</a:t>
            </a:r>
            <a:r>
              <a:rPr lang="en-US" dirty="0"/>
              <a:t> </a:t>
            </a:r>
            <a:r>
              <a:rPr lang="en-US" dirty="0" err="1"/>
              <a:t>prinsip-prinsip</a:t>
            </a:r>
            <a:r>
              <a:rPr lang="en-US" dirty="0"/>
              <a:t> </a:t>
            </a:r>
            <a:r>
              <a:rPr lang="en-US" i="1" dirty="0"/>
              <a:t>branding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kota</a:t>
            </a:r>
            <a:r>
              <a:rPr lang="en-US" dirty="0"/>
              <a:t>.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i="1" dirty="0" smtClean="0"/>
              <a:t>City Branding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kota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macam-macam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menarik</a:t>
            </a:r>
            <a:r>
              <a:rPr lang="en-US" dirty="0"/>
              <a:t> </a:t>
            </a:r>
            <a:r>
              <a:rPr lang="en-US" dirty="0" err="1"/>
              <a:t>wisatawan</a:t>
            </a:r>
            <a:r>
              <a:rPr lang="en-US" dirty="0"/>
              <a:t>, investor, </a:t>
            </a:r>
            <a:r>
              <a:rPr lang="en-US" dirty="0" err="1"/>
              <a:t>penghuni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, </a:t>
            </a:r>
            <a:r>
              <a:rPr lang="en-US" dirty="0" err="1"/>
              <a:t>maupun</a:t>
            </a:r>
            <a:r>
              <a:rPr lang="en-US" dirty="0"/>
              <a:t> orang-orang </a:t>
            </a:r>
            <a:r>
              <a:rPr lang="en-US" dirty="0" err="1"/>
              <a:t>berbakat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i="1" dirty="0"/>
              <a:t>Branding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proses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yang </a:t>
            </a:r>
            <a:r>
              <a:rPr lang="en-US" dirty="0" err="1"/>
              <a:t>dijalankan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i="1" dirty="0"/>
              <a:t>brand</a:t>
            </a:r>
            <a:r>
              <a:rPr lang="en-US" dirty="0"/>
              <a:t>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bersinar</a:t>
            </a:r>
            <a:r>
              <a:rPr lang="en-US" dirty="0"/>
              <a:t>. </a:t>
            </a:r>
            <a:r>
              <a:rPr lang="en-US" dirty="0" err="1"/>
              <a:t>Ekuitas</a:t>
            </a:r>
            <a:r>
              <a:rPr lang="en-US" dirty="0"/>
              <a:t> </a:t>
            </a:r>
            <a:r>
              <a:rPr lang="en-US" i="1" dirty="0"/>
              <a:t>city branding</a:t>
            </a:r>
            <a:r>
              <a:rPr lang="en-US" dirty="0"/>
              <a:t> </a:t>
            </a:r>
            <a:r>
              <a:rPr lang="en-US" dirty="0" err="1"/>
              <a:t>menyangkut</a:t>
            </a:r>
            <a:r>
              <a:rPr lang="en-US" dirty="0"/>
              <a:t> </a:t>
            </a:r>
            <a:r>
              <a:rPr lang="en-US" i="1" dirty="0"/>
              <a:t>awareness</a:t>
            </a:r>
            <a:r>
              <a:rPr lang="en-US" dirty="0"/>
              <a:t>, </a:t>
            </a:r>
            <a:r>
              <a:rPr lang="en-US" i="1" dirty="0"/>
              <a:t>image</a:t>
            </a:r>
            <a:r>
              <a:rPr lang="en-US" dirty="0"/>
              <a:t>,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i="1" dirty="0"/>
              <a:t>loyalty</a:t>
            </a:r>
            <a:r>
              <a:rPr lang="en-US" dirty="0"/>
              <a:t>.</a:t>
            </a:r>
            <a:r>
              <a:rPr lang="en-US" b="1" dirty="0"/>
              <a:t> </a:t>
            </a:r>
            <a:endParaRPr lang="en-US" b="1" dirty="0" smtClean="0"/>
          </a:p>
          <a:p>
            <a:endParaRPr lang="en-US" b="1" dirty="0"/>
          </a:p>
          <a:p>
            <a:r>
              <a:rPr lang="en-US" i="1" dirty="0"/>
              <a:t>P</a:t>
            </a:r>
            <a:r>
              <a:rPr lang="en-US" i="1" dirty="0" smtClean="0"/>
              <a:t>oint </a:t>
            </a:r>
            <a:r>
              <a:rPr lang="en-US" i="1" dirty="0"/>
              <a:t>of difference</a:t>
            </a:r>
            <a:r>
              <a:rPr lang="en-US" dirty="0"/>
              <a:t> yang </a:t>
            </a:r>
            <a:r>
              <a:rPr lang="en-US" dirty="0" err="1"/>
              <a:t>dimiliki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kota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diangkat</a:t>
            </a:r>
            <a:r>
              <a:rPr lang="en-US" dirty="0"/>
              <a:t>, </a:t>
            </a:r>
            <a:r>
              <a:rPr lang="en-US" dirty="0" err="1"/>
              <a:t>sekalipun</a:t>
            </a:r>
            <a:r>
              <a:rPr lang="en-US" dirty="0"/>
              <a:t> </a:t>
            </a:r>
            <a:r>
              <a:rPr lang="en-US" dirty="0" err="1"/>
              <a:t>kota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menawarkan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kota</a:t>
            </a:r>
            <a:r>
              <a:rPr lang="en-US" dirty="0"/>
              <a:t> yang lain.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399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959592" y="1079088"/>
            <a:ext cx="1981200" cy="16764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400" b="1" dirty="0">
                <a:solidFill>
                  <a:schemeClr val="bg1"/>
                </a:solidFill>
              </a:rPr>
              <a:t>PAD</a:t>
            </a:r>
          </a:p>
          <a:p>
            <a:pPr marL="176213" indent="-176213">
              <a:buFontTx/>
              <a:buAutoNum type="arabicPeriod"/>
              <a:defRPr/>
            </a:pPr>
            <a:r>
              <a:rPr lang="en-US" sz="1400" b="1" dirty="0" err="1">
                <a:solidFill>
                  <a:schemeClr val="bg1"/>
                </a:solidFill>
              </a:rPr>
              <a:t>Pajak</a:t>
            </a:r>
            <a:endParaRPr lang="en-US" sz="1400" b="1" dirty="0">
              <a:solidFill>
                <a:schemeClr val="bg1"/>
              </a:solidFill>
            </a:endParaRPr>
          </a:p>
          <a:p>
            <a:pPr marL="176213" indent="-176213">
              <a:buFontTx/>
              <a:buAutoNum type="arabicPeriod"/>
              <a:defRPr/>
            </a:pPr>
            <a:r>
              <a:rPr lang="en-US" sz="1400" b="1" dirty="0" err="1">
                <a:solidFill>
                  <a:schemeClr val="bg1"/>
                </a:solidFill>
              </a:rPr>
              <a:t>Retribusi</a:t>
            </a:r>
            <a:endParaRPr lang="en-US" sz="1400" b="1" dirty="0">
              <a:solidFill>
                <a:schemeClr val="bg1"/>
              </a:solidFill>
            </a:endParaRPr>
          </a:p>
          <a:p>
            <a:pPr marL="176213" indent="-176213">
              <a:buFontTx/>
              <a:buAutoNum type="arabicPeriod"/>
              <a:defRPr/>
            </a:pPr>
            <a:r>
              <a:rPr lang="en-US" sz="1400" b="1" dirty="0" err="1">
                <a:solidFill>
                  <a:schemeClr val="bg1"/>
                </a:solidFill>
              </a:rPr>
              <a:t>Hasil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Pengelolaan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Kekayaan</a:t>
            </a:r>
            <a:r>
              <a:rPr lang="en-US" sz="1400" b="1" dirty="0">
                <a:solidFill>
                  <a:schemeClr val="bg1"/>
                </a:solidFill>
              </a:rPr>
              <a:t> Daerah </a:t>
            </a:r>
            <a:r>
              <a:rPr lang="en-US" sz="1400" b="1" dirty="0" err="1">
                <a:solidFill>
                  <a:schemeClr val="bg1"/>
                </a:solidFill>
              </a:rPr>
              <a:t>Yg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 err="1">
                <a:solidFill>
                  <a:schemeClr val="bg1"/>
                </a:solidFill>
              </a:rPr>
              <a:t>dipisahkan</a:t>
            </a:r>
            <a:endParaRPr lang="en-US" sz="1400" b="1" dirty="0">
              <a:solidFill>
                <a:schemeClr val="bg1"/>
              </a:solidFill>
            </a:endParaRPr>
          </a:p>
          <a:p>
            <a:pPr marL="342900" indent="-342900">
              <a:defRPr/>
            </a:pP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967552" y="2823840"/>
            <a:ext cx="1981200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400" b="1" dirty="0">
                <a:solidFill>
                  <a:schemeClr val="bg1"/>
                </a:solidFill>
              </a:rPr>
              <a:t>4. Lain-lain PAD </a:t>
            </a:r>
            <a:r>
              <a:rPr lang="en-US" sz="1400" b="1" dirty="0" err="1">
                <a:solidFill>
                  <a:schemeClr val="bg1"/>
                </a:solidFill>
              </a:rPr>
              <a:t>sah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45944" y="3866760"/>
            <a:ext cx="2057400" cy="381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400" dirty="0">
                <a:solidFill>
                  <a:schemeClr val="bg1"/>
                </a:solidFill>
              </a:rPr>
              <a:t>DANA PERIMBANGAN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133600" y="4620800"/>
            <a:ext cx="1524000" cy="4572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400" b="1" dirty="0">
                <a:solidFill>
                  <a:schemeClr val="tx1"/>
                </a:solidFill>
              </a:rPr>
              <a:t>     </a:t>
            </a:r>
            <a:r>
              <a:rPr lang="en-US" sz="1400" b="1" dirty="0" err="1">
                <a:solidFill>
                  <a:schemeClr val="tx1"/>
                </a:solidFill>
              </a:rPr>
              <a:t>Pembiayaan</a:t>
            </a:r>
            <a:endParaRPr lang="en-US" sz="1400" b="1" dirty="0">
              <a:solidFill>
                <a:schemeClr val="tx1"/>
              </a:solidFill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rot="16200000" flipH="1">
            <a:off x="249238" y="3359150"/>
            <a:ext cx="300831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1752600" y="4849814"/>
            <a:ext cx="381000" cy="1587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133600" y="5230400"/>
            <a:ext cx="1524000" cy="6096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400" dirty="0" err="1">
                <a:solidFill>
                  <a:schemeClr val="tx1"/>
                </a:solidFill>
              </a:rPr>
              <a:t>Pemanfaatan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en-US" sz="1400" dirty="0" err="1">
                <a:solidFill>
                  <a:schemeClr val="tx1"/>
                </a:solidFill>
              </a:rPr>
              <a:t>Aset</a:t>
            </a:r>
            <a:r>
              <a:rPr lang="en-US" sz="1400" dirty="0">
                <a:solidFill>
                  <a:schemeClr val="tx1"/>
                </a:solidFill>
              </a:rPr>
              <a:t>, </a:t>
            </a:r>
            <a:r>
              <a:rPr lang="en-US" sz="1400" dirty="0" err="1">
                <a:solidFill>
                  <a:schemeClr val="tx1"/>
                </a:solidFill>
              </a:rPr>
              <a:t>Produktif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V="1">
            <a:off x="1751014" y="1876425"/>
            <a:ext cx="274637" cy="0"/>
          </a:xfrm>
          <a:prstGeom prst="line">
            <a:avLst/>
          </a:prstGeom>
          <a:ln w="381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5400000">
            <a:off x="411957" y="4298157"/>
            <a:ext cx="2376487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601788" y="3074989"/>
            <a:ext cx="355600" cy="7937"/>
          </a:xfrm>
          <a:prstGeom prst="line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ight Brace 29"/>
          <p:cNvSpPr/>
          <p:nvPr/>
        </p:nvSpPr>
        <p:spPr>
          <a:xfrm>
            <a:off x="4038600" y="2335213"/>
            <a:ext cx="228600" cy="1676400"/>
          </a:xfrm>
          <a:prstGeom prst="rightBrace">
            <a:avLst/>
          </a:prstGeom>
          <a:ln w="50800"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4335464" y="2762250"/>
            <a:ext cx="1760537" cy="838200"/>
          </a:xfrm>
          <a:prstGeom prst="ellipse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1700" b="1" dirty="0"/>
              <a:t>BELANJA</a:t>
            </a:r>
          </a:p>
        </p:txBody>
      </p:sp>
      <p:sp>
        <p:nvSpPr>
          <p:cNvPr id="33" name="Rectangle 9"/>
          <p:cNvSpPr>
            <a:spLocks noChangeArrowheads="1"/>
          </p:cNvSpPr>
          <p:nvPr/>
        </p:nvSpPr>
        <p:spPr bwMode="auto">
          <a:xfrm>
            <a:off x="6096000" y="2852434"/>
            <a:ext cx="548640" cy="35719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BL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873639" y="4253317"/>
            <a:ext cx="1222360" cy="23441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100" dirty="0">
                <a:solidFill>
                  <a:schemeClr val="tx1"/>
                </a:solidFill>
              </a:rPr>
              <a:t>BUMD</a:t>
            </a:r>
          </a:p>
          <a:p>
            <a:pPr>
              <a:defRPr/>
            </a:pPr>
            <a:endParaRPr lang="en-US" sz="1100" dirty="0">
              <a:solidFill>
                <a:schemeClr val="tx1"/>
              </a:solidFill>
            </a:endParaRPr>
          </a:p>
        </p:txBody>
      </p:sp>
      <p:cxnSp>
        <p:nvCxnSpPr>
          <p:cNvPr id="38" name="AutoShape 22"/>
          <p:cNvCxnSpPr>
            <a:cxnSpLocks noChangeShapeType="1"/>
          </p:cNvCxnSpPr>
          <p:nvPr/>
        </p:nvCxnSpPr>
        <p:spPr bwMode="auto">
          <a:xfrm>
            <a:off x="3657600" y="4911725"/>
            <a:ext cx="1066800" cy="0"/>
          </a:xfrm>
          <a:prstGeom prst="straightConnector1">
            <a:avLst/>
          </a:prstGeom>
          <a:ln w="38100">
            <a:solidFill>
              <a:schemeClr val="tx1"/>
            </a:solidFill>
            <a:headEnd/>
            <a:tailEnd type="triangl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8631238" y="2492375"/>
            <a:ext cx="914400" cy="152400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1100" b="1" dirty="0">
                <a:solidFill>
                  <a:schemeClr val="tx1"/>
                </a:solidFill>
              </a:rPr>
              <a:t>STIMULUS</a:t>
            </a:r>
          </a:p>
        </p:txBody>
      </p:sp>
      <p:sp>
        <p:nvSpPr>
          <p:cNvPr id="42" name="Rectangle 41"/>
          <p:cNvSpPr/>
          <p:nvPr/>
        </p:nvSpPr>
        <p:spPr>
          <a:xfrm>
            <a:off x="7212014" y="2030413"/>
            <a:ext cx="1455737" cy="14160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sz="1200" b="1" dirty="0" err="1"/>
              <a:t>Infrastruktur</a:t>
            </a:r>
            <a:r>
              <a:rPr lang="en-US" sz="1200" b="1" dirty="0"/>
              <a:t>:</a:t>
            </a:r>
          </a:p>
          <a:p>
            <a:pPr marL="117475" indent="-117475">
              <a:buFont typeface="Arial" pitchFamily="34" charset="0"/>
              <a:buChar char="•"/>
              <a:defRPr/>
            </a:pPr>
            <a:r>
              <a:rPr lang="en-US" sz="1200" b="1" dirty="0" err="1"/>
              <a:t>Jalan</a:t>
            </a:r>
            <a:endParaRPr lang="en-US" sz="1200" b="1" dirty="0"/>
          </a:p>
          <a:p>
            <a:pPr marL="117475" indent="-117475">
              <a:buFont typeface="Arial" pitchFamily="34" charset="0"/>
              <a:buChar char="•"/>
              <a:defRPr/>
            </a:pPr>
            <a:r>
              <a:rPr lang="en-US" sz="1200" b="1" dirty="0" err="1"/>
              <a:t>Jembatan</a:t>
            </a:r>
            <a:endParaRPr lang="en-US" sz="1200" b="1" dirty="0"/>
          </a:p>
          <a:p>
            <a:pPr marL="117475" indent="-117475">
              <a:buFont typeface="Arial" pitchFamily="34" charset="0"/>
              <a:buChar char="•"/>
              <a:defRPr/>
            </a:pPr>
            <a:r>
              <a:rPr lang="en-US" sz="1200" b="1" dirty="0" err="1"/>
              <a:t>Pelabuhan</a:t>
            </a:r>
            <a:endParaRPr lang="en-US" sz="1200" b="1" dirty="0"/>
          </a:p>
          <a:p>
            <a:pPr marL="117475" indent="-117475">
              <a:buFont typeface="Arial" pitchFamily="34" charset="0"/>
              <a:buChar char="•"/>
              <a:defRPr/>
            </a:pPr>
            <a:r>
              <a:rPr lang="en-US" sz="1200" b="1" dirty="0" err="1"/>
              <a:t>Bandara</a:t>
            </a:r>
            <a:endParaRPr lang="en-US" sz="1200" b="1" dirty="0"/>
          </a:p>
          <a:p>
            <a:pPr marL="117475" indent="-117475">
              <a:buFont typeface="Arial" pitchFamily="34" charset="0"/>
              <a:buChar char="•"/>
              <a:defRPr/>
            </a:pPr>
            <a:r>
              <a:rPr lang="en-US" sz="1200" b="1" dirty="0" err="1"/>
              <a:t>Listrik</a:t>
            </a:r>
            <a:endParaRPr lang="en-US" sz="1200" b="1" dirty="0"/>
          </a:p>
          <a:p>
            <a:pPr marL="117475" indent="-117475">
              <a:buFont typeface="Arial" pitchFamily="34" charset="0"/>
              <a:buChar char="•"/>
              <a:defRPr/>
            </a:pPr>
            <a:r>
              <a:rPr lang="en-US" sz="1200" b="1" dirty="0"/>
              <a:t>Telekomunikasi</a:t>
            </a:r>
            <a:endParaRPr lang="en-US" sz="1100" b="1" dirty="0"/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8991601" y="3189288"/>
            <a:ext cx="1279525" cy="258762"/>
          </a:xfrm>
          <a:prstGeom prst="rect">
            <a:avLst/>
          </a:prstGeom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1000" dirty="0">
                <a:solidFill>
                  <a:schemeClr val="bg1"/>
                </a:solidFill>
                <a:cs typeface="Arial" pitchFamily="34" charset="0"/>
              </a:rPr>
              <a:t>PRIVATE INVESTMNT</a:t>
            </a:r>
          </a:p>
        </p:txBody>
      </p:sp>
      <p:sp>
        <p:nvSpPr>
          <p:cNvPr id="44" name="Rectangle 9"/>
          <p:cNvSpPr>
            <a:spLocks noChangeArrowheads="1"/>
          </p:cNvSpPr>
          <p:nvPr/>
        </p:nvSpPr>
        <p:spPr bwMode="auto">
          <a:xfrm>
            <a:off x="8991601" y="2882900"/>
            <a:ext cx="1279525" cy="260350"/>
          </a:xfrm>
          <a:prstGeom prst="rect">
            <a:avLst/>
          </a:prstGeom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tIns="182880" bIns="182880" anchor="ctr"/>
          <a:lstStyle/>
          <a:p>
            <a:pPr algn="ctr">
              <a:defRPr/>
            </a:pPr>
            <a:r>
              <a:rPr lang="en-US" sz="1000" dirty="0">
                <a:solidFill>
                  <a:schemeClr val="bg1"/>
                </a:solidFill>
                <a:cs typeface="Arial" pitchFamily="34" charset="0"/>
              </a:rPr>
              <a:t>PUBLIC INVESTMNT</a:t>
            </a:r>
          </a:p>
        </p:txBody>
      </p:sp>
      <p:sp>
        <p:nvSpPr>
          <p:cNvPr id="12323" name="AutoShape 31"/>
          <p:cNvSpPr>
            <a:spLocks noChangeArrowheads="1"/>
          </p:cNvSpPr>
          <p:nvPr/>
        </p:nvSpPr>
        <p:spPr bwMode="auto">
          <a:xfrm rot="5400000">
            <a:off x="8451058" y="4414045"/>
            <a:ext cx="2109787" cy="212725"/>
          </a:xfrm>
          <a:prstGeom prst="rightArrow">
            <a:avLst>
              <a:gd name="adj1" fmla="val 50000"/>
              <a:gd name="adj2" fmla="val 35677"/>
            </a:avLst>
          </a:prstGeom>
          <a:solidFill>
            <a:srgbClr val="C00000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GB" altLang="en-US">
              <a:latin typeface="Gill Sans MT" panose="020B0502020104020203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8850622" y="5428343"/>
            <a:ext cx="2569922" cy="7994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sz="1600" b="1" dirty="0" err="1" smtClean="0"/>
              <a:t>Menarik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Kegiatan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Investasi</a:t>
            </a:r>
            <a:r>
              <a:rPr lang="en-US" sz="1600" b="1" dirty="0" smtClean="0"/>
              <a:t> </a:t>
            </a:r>
          </a:p>
          <a:p>
            <a:pPr algn="ctr">
              <a:defRPr/>
            </a:pPr>
            <a:r>
              <a:rPr lang="en-US" sz="1600" b="1" dirty="0" smtClean="0"/>
              <a:t>di Kota </a:t>
            </a:r>
            <a:r>
              <a:rPr lang="en-US" sz="1600" b="1" dirty="0" err="1" smtClean="0"/>
              <a:t>sesuai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dengan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potensi</a:t>
            </a:r>
            <a:endParaRPr lang="en-US" sz="1600" dirty="0"/>
          </a:p>
        </p:txBody>
      </p:sp>
      <p:sp>
        <p:nvSpPr>
          <p:cNvPr id="62" name="Rectangle 61"/>
          <p:cNvSpPr/>
          <p:nvPr/>
        </p:nvSpPr>
        <p:spPr>
          <a:xfrm>
            <a:off x="6262688" y="5882826"/>
            <a:ext cx="1547812" cy="789437"/>
          </a:xfrm>
          <a:prstGeom prst="rect">
            <a:avLst/>
          </a:prstGeom>
          <a:ln w="57150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sz="1600" b="1" dirty="0" err="1" smtClean="0"/>
              <a:t>Ekonomi</a:t>
            </a:r>
            <a:r>
              <a:rPr lang="en-US" sz="1600" b="1" dirty="0" smtClean="0"/>
              <a:t> </a:t>
            </a:r>
            <a:r>
              <a:rPr lang="en-US" sz="1600" b="1" dirty="0"/>
              <a:t>Kota </a:t>
            </a:r>
            <a:r>
              <a:rPr lang="en-US" sz="1600" b="1" dirty="0" err="1" smtClean="0"/>
              <a:t>Bertumbuh</a:t>
            </a:r>
            <a:r>
              <a:rPr lang="en-US" sz="1600" b="1" dirty="0" smtClean="0"/>
              <a:t> (PDRB)</a:t>
            </a:r>
            <a:endParaRPr lang="en-US" sz="1600" b="1" dirty="0"/>
          </a:p>
        </p:txBody>
      </p:sp>
      <p:sp>
        <p:nvSpPr>
          <p:cNvPr id="61" name="Rectangle 60"/>
          <p:cNvSpPr/>
          <p:nvPr/>
        </p:nvSpPr>
        <p:spPr>
          <a:xfrm>
            <a:off x="4875291" y="5144953"/>
            <a:ext cx="1220709" cy="381000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100" b="1" dirty="0" err="1">
                <a:solidFill>
                  <a:schemeClr val="tx1"/>
                </a:solidFill>
              </a:rPr>
              <a:t>Pinjaman</a:t>
            </a:r>
            <a:r>
              <a:rPr lang="en-US" sz="1100" b="1" dirty="0">
                <a:solidFill>
                  <a:schemeClr val="tx1"/>
                </a:solidFill>
              </a:rPr>
              <a:t> Daerah /</a:t>
            </a:r>
            <a:r>
              <a:rPr lang="en-US" sz="1100" b="1" dirty="0" err="1">
                <a:solidFill>
                  <a:schemeClr val="tx1"/>
                </a:solidFill>
              </a:rPr>
              <a:t>Obligasi</a:t>
            </a:r>
            <a:r>
              <a:rPr lang="en-US" sz="1100" b="1" dirty="0">
                <a:solidFill>
                  <a:schemeClr val="tx1"/>
                </a:solidFill>
              </a:rPr>
              <a:t> Daerah</a:t>
            </a:r>
          </a:p>
        </p:txBody>
      </p:sp>
      <p:cxnSp>
        <p:nvCxnSpPr>
          <p:cNvPr id="64" name="Elbow Connector 63"/>
          <p:cNvCxnSpPr>
            <a:stCxn id="62" idx="1"/>
          </p:cNvCxnSpPr>
          <p:nvPr/>
        </p:nvCxnSpPr>
        <p:spPr>
          <a:xfrm rot="10800000">
            <a:off x="1905000" y="1211275"/>
            <a:ext cx="4357688" cy="4918859"/>
          </a:xfrm>
          <a:prstGeom prst="bentConnector2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600201" y="5489575"/>
            <a:ext cx="549275" cy="158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4871596" y="4558674"/>
            <a:ext cx="1209164" cy="2492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100" dirty="0">
                <a:solidFill>
                  <a:schemeClr val="tx1"/>
                </a:solidFill>
              </a:rPr>
              <a:t>Dana </a:t>
            </a:r>
            <a:r>
              <a:rPr lang="en-US" sz="1100" dirty="0" err="1">
                <a:solidFill>
                  <a:schemeClr val="tx1"/>
                </a:solidFill>
              </a:rPr>
              <a:t>Bergulir</a:t>
            </a:r>
            <a:endParaRPr lang="en-US" sz="1100" dirty="0">
              <a:solidFill>
                <a:schemeClr val="tx1"/>
              </a:solidFill>
            </a:endParaRPr>
          </a:p>
        </p:txBody>
      </p:sp>
      <p:sp>
        <p:nvSpPr>
          <p:cNvPr id="46" name="Text Box 12"/>
          <p:cNvSpPr txBox="1">
            <a:spLocks noChangeArrowheads="1"/>
          </p:cNvSpPr>
          <p:nvPr/>
        </p:nvSpPr>
        <p:spPr bwMode="auto">
          <a:xfrm>
            <a:off x="0" y="10538"/>
            <a:ext cx="12191999" cy="52322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tabLst>
                <a:tab pos="3429000" algn="l"/>
              </a:tabLst>
              <a:defRPr/>
            </a:pPr>
            <a:r>
              <a:rPr lang="en-US" sz="2800" b="1" dirty="0" smtClean="0"/>
              <a:t>FLOWCHART - KETERKAITAN IN</a:t>
            </a:r>
            <a:r>
              <a:rPr lang="id-ID" sz="2800" b="1" dirty="0" smtClean="0"/>
              <a:t>VESTASI</a:t>
            </a:r>
            <a:r>
              <a:rPr lang="en-US" sz="2800" b="1" dirty="0" smtClean="0"/>
              <a:t>, KOTA KOMPETITIF DAN CITY BRANDING</a:t>
            </a:r>
            <a:endParaRPr lang="en-US" b="1" dirty="0">
              <a:solidFill>
                <a:srgbClr val="FFFF00"/>
              </a:solidFill>
              <a:latin typeface="Bookman Old Style" pitchFamily="18" charset="0"/>
              <a:ea typeface="-윤고딕140" pitchFamily="18" charset="-127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869256" y="4908715"/>
            <a:ext cx="1211504" cy="20482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100" dirty="0">
                <a:solidFill>
                  <a:schemeClr val="tx1"/>
                </a:solidFill>
              </a:rPr>
              <a:t>S U N</a:t>
            </a:r>
          </a:p>
        </p:txBody>
      </p:sp>
      <p:sp>
        <p:nvSpPr>
          <p:cNvPr id="66" name="Rectangle 65"/>
          <p:cNvSpPr/>
          <p:nvPr/>
        </p:nvSpPr>
        <p:spPr>
          <a:xfrm>
            <a:off x="3881424" y="5244694"/>
            <a:ext cx="785818" cy="28575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100" b="1" dirty="0">
                <a:solidFill>
                  <a:schemeClr val="tx1"/>
                </a:solidFill>
              </a:rPr>
              <a:t>KSP</a:t>
            </a:r>
          </a:p>
        </p:txBody>
      </p:sp>
      <p:sp>
        <p:nvSpPr>
          <p:cNvPr id="69" name="Rectangle 68"/>
          <p:cNvSpPr/>
          <p:nvPr/>
        </p:nvSpPr>
        <p:spPr>
          <a:xfrm>
            <a:off x="3881424" y="5544734"/>
            <a:ext cx="785818" cy="28575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US" sz="1100" b="1" dirty="0">
                <a:solidFill>
                  <a:schemeClr val="tx1"/>
                </a:solidFill>
              </a:rPr>
              <a:t>BGS</a:t>
            </a:r>
          </a:p>
        </p:txBody>
      </p:sp>
      <p:sp>
        <p:nvSpPr>
          <p:cNvPr id="71" name="Rectangle 70"/>
          <p:cNvSpPr/>
          <p:nvPr/>
        </p:nvSpPr>
        <p:spPr>
          <a:xfrm>
            <a:off x="4763540" y="4209125"/>
            <a:ext cx="1386435" cy="1428750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347" name="AutoShape 31"/>
          <p:cNvSpPr>
            <a:spLocks noChangeArrowheads="1"/>
          </p:cNvSpPr>
          <p:nvPr/>
        </p:nvSpPr>
        <p:spPr bwMode="auto">
          <a:xfrm>
            <a:off x="3648076" y="5192714"/>
            <a:ext cx="214313" cy="642937"/>
          </a:xfrm>
          <a:prstGeom prst="rightArrow">
            <a:avLst>
              <a:gd name="adj1" fmla="val 50000"/>
              <a:gd name="adj2" fmla="val 35449"/>
            </a:avLst>
          </a:prstGeom>
          <a:solidFill>
            <a:schemeClr val="tx1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GB" altLang="en-US">
              <a:latin typeface="Gill Sans MT" panose="020B0502020104020203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 rot="5400000">
            <a:off x="7435056" y="1359694"/>
            <a:ext cx="1138238" cy="228600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sz="900" b="1" kern="600" dirty="0">
                <a:solidFill>
                  <a:schemeClr val="tx1"/>
                </a:solidFill>
              </a:rPr>
              <a:t>S INKRONI SASI</a:t>
            </a:r>
          </a:p>
        </p:txBody>
      </p:sp>
      <p:sp>
        <p:nvSpPr>
          <p:cNvPr id="81" name="Rectangle 80"/>
          <p:cNvSpPr/>
          <p:nvPr/>
        </p:nvSpPr>
        <p:spPr>
          <a:xfrm>
            <a:off x="3186114" y="5759450"/>
            <a:ext cx="2492375" cy="357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 err="1">
                <a:solidFill>
                  <a:schemeClr val="tx1"/>
                </a:solidFill>
              </a:rPr>
              <a:t>Pajak&amp;Retribusi</a:t>
            </a:r>
            <a:r>
              <a:rPr lang="en-US" b="1" dirty="0">
                <a:solidFill>
                  <a:schemeClr val="tx1"/>
                </a:solidFill>
              </a:rPr>
              <a:t>  Daerah</a:t>
            </a:r>
          </a:p>
        </p:txBody>
      </p:sp>
      <p:sp>
        <p:nvSpPr>
          <p:cNvPr id="83" name="Striped Right Arrow 82"/>
          <p:cNvSpPr/>
          <p:nvPr/>
        </p:nvSpPr>
        <p:spPr>
          <a:xfrm rot="10800000">
            <a:off x="7906616" y="5779293"/>
            <a:ext cx="796925" cy="785813"/>
          </a:xfrm>
          <a:prstGeom prst="striped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1" name="7-Point Star 100"/>
          <p:cNvSpPr/>
          <p:nvPr/>
        </p:nvSpPr>
        <p:spPr>
          <a:xfrm>
            <a:off x="1828801" y="1079501"/>
            <a:ext cx="214313" cy="214313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2" name="7-Point Star 101"/>
          <p:cNvSpPr/>
          <p:nvPr/>
        </p:nvSpPr>
        <p:spPr>
          <a:xfrm>
            <a:off x="1754188" y="3919538"/>
            <a:ext cx="214312" cy="214312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" name="7-Point Star 102"/>
          <p:cNvSpPr/>
          <p:nvPr/>
        </p:nvSpPr>
        <p:spPr>
          <a:xfrm>
            <a:off x="2024063" y="4745038"/>
            <a:ext cx="214312" cy="214312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4" name="7-Point Star 103"/>
          <p:cNvSpPr/>
          <p:nvPr/>
        </p:nvSpPr>
        <p:spPr>
          <a:xfrm>
            <a:off x="2016126" y="5387976"/>
            <a:ext cx="214313" cy="214313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05" name="Straight Connector 104"/>
          <p:cNvCxnSpPr/>
          <p:nvPr/>
        </p:nvCxnSpPr>
        <p:spPr>
          <a:xfrm>
            <a:off x="1770063" y="2952750"/>
            <a:ext cx="182562" cy="1588"/>
          </a:xfrm>
          <a:prstGeom prst="line">
            <a:avLst/>
          </a:prstGeom>
          <a:ln w="381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54" name="Rectangle 9"/>
          <p:cNvSpPr>
            <a:spLocks noChangeArrowheads="1"/>
          </p:cNvSpPr>
          <p:nvPr/>
        </p:nvSpPr>
        <p:spPr bwMode="auto">
          <a:xfrm>
            <a:off x="6080760" y="3425410"/>
            <a:ext cx="548640" cy="35719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BTL</a:t>
            </a:r>
          </a:p>
        </p:txBody>
      </p:sp>
      <p:sp>
        <p:nvSpPr>
          <p:cNvPr id="56" name="Rectangle 55"/>
          <p:cNvSpPr/>
          <p:nvPr/>
        </p:nvSpPr>
        <p:spPr>
          <a:xfrm>
            <a:off x="7231064" y="3659189"/>
            <a:ext cx="1455737" cy="34448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sz="1200" b="1" dirty="0" err="1"/>
              <a:t>benih</a:t>
            </a:r>
            <a:r>
              <a:rPr lang="en-US" sz="1200" b="1" dirty="0"/>
              <a:t>, </a:t>
            </a:r>
            <a:r>
              <a:rPr lang="en-US" sz="1200" b="1" dirty="0" err="1"/>
              <a:t>bibit</a:t>
            </a:r>
            <a:r>
              <a:rPr lang="en-US" sz="1200" b="1" dirty="0"/>
              <a:t>, </a:t>
            </a:r>
            <a:r>
              <a:rPr lang="en-US" sz="1200" b="1" dirty="0" err="1"/>
              <a:t>pupuk</a:t>
            </a:r>
            <a:endParaRPr lang="en-US" sz="1100" b="1" dirty="0"/>
          </a:p>
        </p:txBody>
      </p:sp>
      <p:cxnSp>
        <p:nvCxnSpPr>
          <p:cNvPr id="57" name="Straight Arrow Connector 56"/>
          <p:cNvCxnSpPr>
            <a:endCxn id="42" idx="1"/>
          </p:cNvCxnSpPr>
          <p:nvPr/>
        </p:nvCxnSpPr>
        <p:spPr>
          <a:xfrm flipV="1">
            <a:off x="6645275" y="2738439"/>
            <a:ext cx="566738" cy="29368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>
            <a:endCxn id="56" idx="1"/>
          </p:cNvCxnSpPr>
          <p:nvPr/>
        </p:nvCxnSpPr>
        <p:spPr>
          <a:xfrm>
            <a:off x="6629401" y="3632201"/>
            <a:ext cx="601663" cy="20002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8" name="Rectangle 77"/>
          <p:cNvSpPr/>
          <p:nvPr/>
        </p:nvSpPr>
        <p:spPr>
          <a:xfrm>
            <a:off x="8382001" y="1003300"/>
            <a:ext cx="2074863" cy="673100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1200" b="1" dirty="0">
                <a:solidFill>
                  <a:schemeClr val="tx1"/>
                </a:solidFill>
              </a:rPr>
              <a:t>DANA DEKON/TP</a:t>
            </a:r>
          </a:p>
          <a:p>
            <a:pPr algn="ctr">
              <a:defRPr/>
            </a:pPr>
            <a:r>
              <a:rPr lang="en-US" sz="1200" b="1" dirty="0">
                <a:solidFill>
                  <a:schemeClr val="tx1"/>
                </a:solidFill>
              </a:rPr>
              <a:t>APBD PROV/KAB/KOTA</a:t>
            </a:r>
          </a:p>
        </p:txBody>
      </p:sp>
      <p:cxnSp>
        <p:nvCxnSpPr>
          <p:cNvPr id="106" name="Elbow Connector 105"/>
          <p:cNvCxnSpPr/>
          <p:nvPr/>
        </p:nvCxnSpPr>
        <p:spPr bwMode="auto">
          <a:xfrm rot="10800000" flipV="1">
            <a:off x="8153400" y="1308101"/>
            <a:ext cx="228600" cy="722313"/>
          </a:xfrm>
          <a:prstGeom prst="bentConnector2">
            <a:avLst/>
          </a:prstGeom>
          <a:ln>
            <a:headEnd type="none" w="med" len="med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9" name="Rectangle 9"/>
          <p:cNvSpPr>
            <a:spLocks noChangeArrowheads="1"/>
          </p:cNvSpPr>
          <p:nvPr/>
        </p:nvSpPr>
        <p:spPr bwMode="auto">
          <a:xfrm>
            <a:off x="6402385" y="4298288"/>
            <a:ext cx="701040" cy="5146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BLUD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4736275" y="3841088"/>
            <a:ext cx="1143000" cy="3048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EFISIEN</a:t>
            </a:r>
          </a:p>
        </p:txBody>
      </p:sp>
      <p:cxnSp>
        <p:nvCxnSpPr>
          <p:cNvPr id="113" name="Straight Arrow Connector 112"/>
          <p:cNvCxnSpPr/>
          <p:nvPr/>
        </p:nvCxnSpPr>
        <p:spPr>
          <a:xfrm rot="16200000" flipH="1">
            <a:off x="5197475" y="3721100"/>
            <a:ext cx="274638" cy="1588"/>
          </a:xfrm>
          <a:prstGeom prst="straightConnector1">
            <a:avLst/>
          </a:prstGeom>
          <a:ln w="22225">
            <a:solidFill>
              <a:srgbClr val="FFFF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rot="16200000" flipH="1">
            <a:off x="6582569" y="4160044"/>
            <a:ext cx="274638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>
            <a:off x="5867400" y="4017963"/>
            <a:ext cx="838200" cy="6350"/>
          </a:xfrm>
          <a:prstGeom prst="straightConnector1">
            <a:avLst/>
          </a:prstGeom>
          <a:ln w="28575">
            <a:tailEnd type="non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2" name="Straight Arrow Connector 121"/>
          <p:cNvCxnSpPr/>
          <p:nvPr/>
        </p:nvCxnSpPr>
        <p:spPr>
          <a:xfrm>
            <a:off x="7097714" y="4591050"/>
            <a:ext cx="338137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5" name="Rectangle 124"/>
          <p:cNvSpPr/>
          <p:nvPr/>
        </p:nvSpPr>
        <p:spPr>
          <a:xfrm>
            <a:off x="7419975" y="4410076"/>
            <a:ext cx="1828800" cy="403225"/>
          </a:xfrm>
          <a:prstGeom prst="rect">
            <a:avLst/>
          </a:prstGeom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1000" dirty="0">
                <a:solidFill>
                  <a:schemeClr val="bg1"/>
                </a:solidFill>
                <a:cs typeface="Arial" pitchFamily="34" charset="0"/>
              </a:rPr>
              <a:t> PELAYANAN PUBLIK</a:t>
            </a:r>
          </a:p>
        </p:txBody>
      </p:sp>
      <p:sp>
        <p:nvSpPr>
          <p:cNvPr id="12375" name="AutoShape 31"/>
          <p:cNvSpPr>
            <a:spLocks noChangeArrowheads="1"/>
          </p:cNvSpPr>
          <p:nvPr/>
        </p:nvSpPr>
        <p:spPr bwMode="auto">
          <a:xfrm rot="5400000">
            <a:off x="8777288" y="5095876"/>
            <a:ext cx="762000" cy="200025"/>
          </a:xfrm>
          <a:prstGeom prst="rightArrow">
            <a:avLst>
              <a:gd name="adj1" fmla="val 50000"/>
              <a:gd name="adj2" fmla="val 35326"/>
            </a:avLst>
          </a:prstGeom>
          <a:solidFill>
            <a:srgbClr val="C00000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GB" altLang="en-US">
              <a:latin typeface="Gill Sans MT" panose="020B0502020104020203" pitchFamily="34" charset="0"/>
            </a:endParaRPr>
          </a:p>
        </p:txBody>
      </p:sp>
      <p:cxnSp>
        <p:nvCxnSpPr>
          <p:cNvPr id="63" name="Straight Connector 62"/>
          <p:cNvCxnSpPr>
            <a:stCxn id="0" idx="2"/>
          </p:cNvCxnSpPr>
          <p:nvPr/>
        </p:nvCxnSpPr>
        <p:spPr bwMode="auto">
          <a:xfrm rot="5400000">
            <a:off x="2575719" y="6160294"/>
            <a:ext cx="639762" cy="0"/>
          </a:xfrm>
          <a:prstGeom prst="line">
            <a:avLst/>
          </a:prstGeom>
          <a:ln w="50800">
            <a:prstDash val="sysDash"/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 bwMode="auto">
          <a:xfrm>
            <a:off x="2917825" y="6489700"/>
            <a:ext cx="2825750" cy="1588"/>
          </a:xfrm>
          <a:prstGeom prst="line">
            <a:avLst/>
          </a:prstGeom>
          <a:ln w="50800">
            <a:prstDash val="sysDash"/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 bwMode="auto">
          <a:xfrm rot="5400000" flipH="1" flipV="1">
            <a:off x="5357019" y="6107906"/>
            <a:ext cx="762000" cy="1588"/>
          </a:xfrm>
          <a:prstGeom prst="straightConnector1">
            <a:avLst/>
          </a:prstGeom>
          <a:ln w="50800">
            <a:prstDash val="sysDash"/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6" name="Rectangle 75"/>
          <p:cNvSpPr/>
          <p:nvPr/>
        </p:nvSpPr>
        <p:spPr>
          <a:xfrm>
            <a:off x="5111261" y="1079088"/>
            <a:ext cx="1195754" cy="3048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300" b="1" dirty="0">
                <a:solidFill>
                  <a:schemeClr val="bg1"/>
                </a:solidFill>
              </a:rPr>
              <a:t>BUMN/BUMD</a:t>
            </a:r>
          </a:p>
        </p:txBody>
      </p:sp>
      <p:sp>
        <p:nvSpPr>
          <p:cNvPr id="77" name="Rectangle 76"/>
          <p:cNvSpPr/>
          <p:nvPr/>
        </p:nvSpPr>
        <p:spPr>
          <a:xfrm>
            <a:off x="5111261" y="1524000"/>
            <a:ext cx="1195754" cy="3048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300" b="1" dirty="0">
                <a:solidFill>
                  <a:schemeClr val="bg1"/>
                </a:solidFill>
              </a:rPr>
              <a:t>SWASTA</a:t>
            </a:r>
          </a:p>
        </p:txBody>
      </p:sp>
      <p:cxnSp>
        <p:nvCxnSpPr>
          <p:cNvPr id="79" name="AutoShape 22"/>
          <p:cNvCxnSpPr>
            <a:cxnSpLocks noChangeShapeType="1"/>
          </p:cNvCxnSpPr>
          <p:nvPr/>
        </p:nvCxnSpPr>
        <p:spPr bwMode="auto">
          <a:xfrm>
            <a:off x="6307139" y="1231900"/>
            <a:ext cx="1265237" cy="0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headEnd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2" name="AutoShape 22"/>
          <p:cNvCxnSpPr>
            <a:cxnSpLocks noChangeShapeType="1"/>
          </p:cNvCxnSpPr>
          <p:nvPr/>
        </p:nvCxnSpPr>
        <p:spPr bwMode="auto">
          <a:xfrm>
            <a:off x="6307139" y="1735138"/>
            <a:ext cx="1265237" cy="0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headEnd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2387" name="Straight Arrow Connector 84"/>
          <p:cNvCxnSpPr>
            <a:cxnSpLocks noChangeShapeType="1"/>
          </p:cNvCxnSpPr>
          <p:nvPr/>
        </p:nvCxnSpPr>
        <p:spPr bwMode="auto">
          <a:xfrm rot="5400000">
            <a:off x="7154069" y="1650206"/>
            <a:ext cx="838200" cy="1588"/>
          </a:xfrm>
          <a:prstGeom prst="straightConnector1">
            <a:avLst/>
          </a:prstGeom>
          <a:noFill/>
          <a:ln w="50800" algn="ctr">
            <a:solidFill>
              <a:schemeClr val="tx1"/>
            </a:solidFill>
            <a:prstDash val="sysDot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6" name="Right Brace 85"/>
          <p:cNvSpPr/>
          <p:nvPr/>
        </p:nvSpPr>
        <p:spPr bwMode="auto">
          <a:xfrm>
            <a:off x="10288589" y="2984500"/>
            <a:ext cx="141287" cy="304800"/>
          </a:xfrm>
          <a:prstGeom prst="rightBrace">
            <a:avLst/>
          </a:prstGeom>
          <a:ln w="25400"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cxnSp>
        <p:nvCxnSpPr>
          <p:cNvPr id="12389" name="Straight Connector 87"/>
          <p:cNvCxnSpPr>
            <a:cxnSpLocks noChangeShapeType="1"/>
          </p:cNvCxnSpPr>
          <p:nvPr/>
        </p:nvCxnSpPr>
        <p:spPr bwMode="auto">
          <a:xfrm rot="10800000" flipH="1" flipV="1">
            <a:off x="10485438" y="3122614"/>
            <a:ext cx="0" cy="822325"/>
          </a:xfrm>
          <a:prstGeom prst="line">
            <a:avLst/>
          </a:prstGeom>
          <a:noFill/>
          <a:ln w="38100" algn="ctr">
            <a:solidFill>
              <a:schemeClr val="tx1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3" name="Right Brace 92"/>
          <p:cNvSpPr/>
          <p:nvPr/>
        </p:nvSpPr>
        <p:spPr bwMode="auto">
          <a:xfrm>
            <a:off x="8697914" y="2679700"/>
            <a:ext cx="211137" cy="990600"/>
          </a:xfrm>
          <a:prstGeom prst="rightBrac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5" name="Rectangle 94"/>
          <p:cNvSpPr/>
          <p:nvPr/>
        </p:nvSpPr>
        <p:spPr>
          <a:xfrm>
            <a:off x="9585325" y="3790950"/>
            <a:ext cx="914400" cy="152400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1100" b="1" dirty="0" smtClean="0">
                <a:solidFill>
                  <a:schemeClr val="tx1"/>
                </a:solidFill>
              </a:rPr>
              <a:t>STIMULUS</a:t>
            </a:r>
            <a:endParaRPr lang="en-US" sz="1100" b="1" dirty="0">
              <a:solidFill>
                <a:schemeClr val="tx1"/>
              </a:solidFill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7153275" y="3514725"/>
            <a:ext cx="914400" cy="152400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1100" b="1" dirty="0">
                <a:solidFill>
                  <a:schemeClr val="tx1"/>
                </a:solidFill>
              </a:rPr>
              <a:t>SUBSIDI</a:t>
            </a:r>
          </a:p>
        </p:txBody>
      </p:sp>
      <p:sp>
        <p:nvSpPr>
          <p:cNvPr id="100" name="Oval 99"/>
          <p:cNvSpPr/>
          <p:nvPr/>
        </p:nvSpPr>
        <p:spPr>
          <a:xfrm>
            <a:off x="1833564" y="604838"/>
            <a:ext cx="2181225" cy="457200"/>
          </a:xfrm>
          <a:prstGeom prst="ellipse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1700" b="1" dirty="0"/>
              <a:t>PENDAPATAN</a:t>
            </a:r>
          </a:p>
        </p:txBody>
      </p:sp>
      <p:sp>
        <p:nvSpPr>
          <p:cNvPr id="107" name="Oval 106"/>
          <p:cNvSpPr/>
          <p:nvPr/>
        </p:nvSpPr>
        <p:spPr>
          <a:xfrm>
            <a:off x="3265489" y="6230938"/>
            <a:ext cx="2181225" cy="457200"/>
          </a:xfrm>
          <a:prstGeom prst="ellipse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PUBLIC INVESTMENT</a:t>
            </a:r>
          </a:p>
        </p:txBody>
      </p:sp>
      <p:sp>
        <p:nvSpPr>
          <p:cNvPr id="108" name="Oval 107"/>
          <p:cNvSpPr/>
          <p:nvPr/>
        </p:nvSpPr>
        <p:spPr>
          <a:xfrm>
            <a:off x="9725024" y="4110038"/>
            <a:ext cx="1162051" cy="1147762"/>
          </a:xfrm>
          <a:prstGeom prst="ellipse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eaLnBrk="1" hangingPunct="1">
              <a:defRPr/>
            </a:pPr>
            <a:endParaRPr lang="en-US" sz="1000" dirty="0">
              <a:solidFill>
                <a:schemeClr val="accent5">
                  <a:lumMod val="10000"/>
                </a:schemeClr>
              </a:solidFill>
              <a:cs typeface="Arial" pitchFamily="34" charset="0"/>
            </a:endParaRP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 IMB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 </a:t>
            </a:r>
            <a:r>
              <a:rPr lang="en-US" sz="1000" dirty="0" err="1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Amdal</a:t>
            </a:r>
            <a:endParaRPr lang="en-US" sz="1000" dirty="0">
              <a:solidFill>
                <a:schemeClr val="accent5">
                  <a:lumMod val="10000"/>
                </a:schemeClr>
              </a:solidFill>
              <a:cs typeface="Arial" pitchFamily="34" charset="0"/>
            </a:endParaRP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 </a:t>
            </a:r>
            <a:r>
              <a:rPr lang="en-US" sz="1000" dirty="0" err="1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Ijin</a:t>
            </a:r>
            <a:r>
              <a:rPr lang="en-US" sz="1000" dirty="0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  </a:t>
            </a:r>
          </a:p>
          <a:p>
            <a:pPr eaLnBrk="1" hangingPunct="1">
              <a:defRPr/>
            </a:pPr>
            <a:r>
              <a:rPr lang="en-US" sz="1000" dirty="0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  </a:t>
            </a:r>
            <a:r>
              <a:rPr lang="en-US" sz="1000" dirty="0" err="1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Lokasi</a:t>
            </a:r>
            <a:endParaRPr lang="en-US" sz="1000" dirty="0">
              <a:solidFill>
                <a:schemeClr val="accent5">
                  <a:lumMod val="10000"/>
                </a:schemeClr>
              </a:solidFill>
              <a:cs typeface="Arial" pitchFamily="34" charset="0"/>
            </a:endParaRP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000" dirty="0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 </a:t>
            </a:r>
            <a:r>
              <a:rPr lang="en-US" sz="1000" dirty="0" smtClean="0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HO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en-US" sz="1000" dirty="0" err="1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D</a:t>
            </a:r>
            <a:r>
              <a:rPr lang="en-US" sz="1000" dirty="0" err="1" smtClean="0">
                <a:solidFill>
                  <a:schemeClr val="accent5">
                    <a:lumMod val="10000"/>
                  </a:schemeClr>
                </a:solidFill>
                <a:cs typeface="Arial" pitchFamily="34" charset="0"/>
              </a:rPr>
              <a:t>sb</a:t>
            </a:r>
            <a:endParaRPr lang="en-US" sz="1000" dirty="0">
              <a:solidFill>
                <a:schemeClr val="accent5">
                  <a:lumMod val="10000"/>
                </a:schemeClr>
              </a:solidFill>
              <a:cs typeface="Arial" pitchFamily="34" charset="0"/>
            </a:endParaRPr>
          </a:p>
          <a:p>
            <a:pPr algn="ctr">
              <a:defRPr/>
            </a:pPr>
            <a:endParaRPr lang="en-US" sz="1000" dirty="0"/>
          </a:p>
        </p:txBody>
      </p:sp>
      <p:sp>
        <p:nvSpPr>
          <p:cNvPr id="110" name="Rectangle 109"/>
          <p:cNvSpPr/>
          <p:nvPr/>
        </p:nvSpPr>
        <p:spPr>
          <a:xfrm>
            <a:off x="9802813" y="3971925"/>
            <a:ext cx="914400" cy="152400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1100" b="1" dirty="0" err="1">
                <a:solidFill>
                  <a:schemeClr val="tx1"/>
                </a:solidFill>
              </a:rPr>
              <a:t>Percepatan</a:t>
            </a:r>
            <a:endParaRPr lang="en-US" sz="1100" b="1" dirty="0">
              <a:solidFill>
                <a:schemeClr val="tx1"/>
              </a:solidFill>
            </a:endParaRPr>
          </a:p>
        </p:txBody>
      </p:sp>
      <p:sp>
        <p:nvSpPr>
          <p:cNvPr id="111" name="Rectangle 110"/>
          <p:cNvSpPr/>
          <p:nvPr/>
        </p:nvSpPr>
        <p:spPr>
          <a:xfrm>
            <a:off x="8278813" y="817622"/>
            <a:ext cx="1827212" cy="249178"/>
          </a:xfrm>
          <a:prstGeom prst="rect">
            <a:avLst/>
          </a:prstGeom>
          <a:solidFill>
            <a:schemeClr val="lt1">
              <a:alpha val="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sz="900" b="1" kern="600" dirty="0" err="1">
                <a:solidFill>
                  <a:schemeClr val="tx1"/>
                </a:solidFill>
              </a:rPr>
              <a:t>Pendekatan</a:t>
            </a:r>
            <a:r>
              <a:rPr lang="en-US" sz="900" b="1" kern="600" dirty="0">
                <a:solidFill>
                  <a:schemeClr val="tx1"/>
                </a:solidFill>
              </a:rPr>
              <a:t>  Wilayah  </a:t>
            </a:r>
            <a:r>
              <a:rPr lang="en-US" sz="900" b="1" kern="600" dirty="0" err="1">
                <a:solidFill>
                  <a:schemeClr val="tx1"/>
                </a:solidFill>
              </a:rPr>
              <a:t>Pemb</a:t>
            </a:r>
            <a:endParaRPr lang="en-US" sz="900" b="1" kern="600" dirty="0">
              <a:solidFill>
                <a:schemeClr val="tx1"/>
              </a:solidFill>
            </a:endParaRPr>
          </a:p>
        </p:txBody>
      </p:sp>
      <p:sp>
        <p:nvSpPr>
          <p:cNvPr id="115" name="Heptagon 114"/>
          <p:cNvSpPr/>
          <p:nvPr/>
        </p:nvSpPr>
        <p:spPr bwMode="auto">
          <a:xfrm>
            <a:off x="3986214" y="762000"/>
            <a:ext cx="350837" cy="304800"/>
          </a:xfrm>
          <a:prstGeom prst="heptagon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16" name="Heptagon 115"/>
          <p:cNvSpPr/>
          <p:nvPr/>
        </p:nvSpPr>
        <p:spPr bwMode="auto">
          <a:xfrm>
            <a:off x="5603875" y="2590800"/>
            <a:ext cx="350838" cy="304800"/>
          </a:xfrm>
          <a:prstGeom prst="heptagon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9" name="Heptagon 118"/>
          <p:cNvSpPr/>
          <p:nvPr/>
        </p:nvSpPr>
        <p:spPr bwMode="auto">
          <a:xfrm>
            <a:off x="10175875" y="838200"/>
            <a:ext cx="350838" cy="304800"/>
          </a:xfrm>
          <a:prstGeom prst="heptagon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20" name="Heptagon 119"/>
          <p:cNvSpPr/>
          <p:nvPr/>
        </p:nvSpPr>
        <p:spPr bwMode="auto">
          <a:xfrm>
            <a:off x="9612314" y="4114800"/>
            <a:ext cx="352425" cy="304800"/>
          </a:xfrm>
          <a:prstGeom prst="heptagon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21" name="Heptagon 120"/>
          <p:cNvSpPr/>
          <p:nvPr/>
        </p:nvSpPr>
        <p:spPr bwMode="auto">
          <a:xfrm>
            <a:off x="5040314" y="6172200"/>
            <a:ext cx="352425" cy="304800"/>
          </a:xfrm>
          <a:prstGeom prst="heptagon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861425" y="6298294"/>
            <a:ext cx="2056784" cy="3693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smtClean="0"/>
              <a:t>Kota </a:t>
            </a:r>
            <a:r>
              <a:rPr lang="en-US" b="1" dirty="0" err="1"/>
              <a:t>Tumbuh</a:t>
            </a:r>
            <a:endParaRPr 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1037887" y="3943350"/>
            <a:ext cx="914403" cy="738664"/>
          </a:xfrm>
          <a:prstGeom prst="rect">
            <a:avLst/>
          </a:prstGeo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tx1"/>
                </a:solidFill>
              </a:rPr>
              <a:t>Ease Doing of Business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17213" y="4908715"/>
            <a:ext cx="1474786" cy="76944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100" b="1" dirty="0" err="1" smtClean="0">
                <a:solidFill>
                  <a:schemeClr val="bg1"/>
                </a:solidFill>
              </a:rPr>
              <a:t>Pedoman</a:t>
            </a:r>
            <a:r>
              <a:rPr lang="en-US" sz="1100" b="1" dirty="0" smtClean="0">
                <a:solidFill>
                  <a:schemeClr val="bg1"/>
                </a:solidFill>
              </a:rPr>
              <a:t> </a:t>
            </a:r>
            <a:r>
              <a:rPr lang="en-US" sz="1100" b="1" dirty="0" err="1" smtClean="0">
                <a:solidFill>
                  <a:schemeClr val="bg1"/>
                </a:solidFill>
              </a:rPr>
              <a:t>Pelayanan</a:t>
            </a:r>
            <a:r>
              <a:rPr lang="en-US" sz="1100" b="1" dirty="0" smtClean="0">
                <a:solidFill>
                  <a:schemeClr val="bg1"/>
                </a:solidFill>
              </a:rPr>
              <a:t> </a:t>
            </a:r>
            <a:r>
              <a:rPr lang="en-US" sz="1100" b="1" dirty="0" err="1" smtClean="0">
                <a:solidFill>
                  <a:schemeClr val="bg1"/>
                </a:solidFill>
              </a:rPr>
              <a:t>Adm</a:t>
            </a:r>
            <a:r>
              <a:rPr lang="en-US" sz="1100" b="1" dirty="0" smtClean="0">
                <a:solidFill>
                  <a:schemeClr val="bg1"/>
                </a:solidFill>
              </a:rPr>
              <a:t> </a:t>
            </a:r>
            <a:r>
              <a:rPr lang="en-US" sz="1100" b="1" dirty="0" err="1" smtClean="0">
                <a:solidFill>
                  <a:schemeClr val="bg1"/>
                </a:solidFill>
              </a:rPr>
              <a:t>Terpadu</a:t>
            </a:r>
            <a:r>
              <a:rPr lang="en-US" sz="1100" b="1" dirty="0" smtClean="0">
                <a:solidFill>
                  <a:schemeClr val="bg1"/>
                </a:solidFill>
              </a:rPr>
              <a:t> </a:t>
            </a:r>
            <a:r>
              <a:rPr lang="en-US" sz="1100" b="1" dirty="0" err="1" smtClean="0">
                <a:solidFill>
                  <a:schemeClr val="bg1"/>
                </a:solidFill>
              </a:rPr>
              <a:t>Kecamatan</a:t>
            </a:r>
            <a:r>
              <a:rPr lang="en-US" sz="1100" b="1" dirty="0" smtClean="0">
                <a:solidFill>
                  <a:schemeClr val="bg1"/>
                </a:solidFill>
              </a:rPr>
              <a:t> (Paten)</a:t>
            </a:r>
          </a:p>
          <a:p>
            <a:r>
              <a:rPr lang="en-US" sz="1100" b="1" dirty="0" err="1" smtClean="0">
                <a:solidFill>
                  <a:schemeClr val="bg1"/>
                </a:solidFill>
              </a:rPr>
              <a:t>Permendagri</a:t>
            </a:r>
            <a:r>
              <a:rPr lang="en-US" sz="1100" b="1" dirty="0" smtClean="0">
                <a:solidFill>
                  <a:schemeClr val="bg1"/>
                </a:solidFill>
              </a:rPr>
              <a:t> 4/2010</a:t>
            </a:r>
            <a:endParaRPr lang="en-US" sz="11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65008" y="2007083"/>
            <a:ext cx="2658091" cy="46166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b="1" dirty="0" err="1" smtClean="0">
                <a:solidFill>
                  <a:schemeClr val="bg1"/>
                </a:solidFill>
              </a:rPr>
              <a:t>Pedoman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Penyusunan</a:t>
            </a:r>
            <a:r>
              <a:rPr lang="en-US" sz="1200" b="1" dirty="0" smtClean="0">
                <a:solidFill>
                  <a:schemeClr val="bg1"/>
                </a:solidFill>
              </a:rPr>
              <a:t> RKPD&amp;APBD</a:t>
            </a:r>
          </a:p>
          <a:p>
            <a:pPr algn="ctr"/>
            <a:r>
              <a:rPr lang="en-US" sz="1200" b="1" dirty="0" err="1" smtClean="0">
                <a:solidFill>
                  <a:schemeClr val="bg1"/>
                </a:solidFill>
              </a:rPr>
              <a:t>Permendagri</a:t>
            </a:r>
            <a:r>
              <a:rPr lang="en-US" sz="1200" b="1" dirty="0" smtClean="0">
                <a:solidFill>
                  <a:schemeClr val="bg1"/>
                </a:solidFill>
              </a:rPr>
              <a:t> 32/17 </a:t>
            </a:r>
            <a:r>
              <a:rPr lang="en-US" sz="1200" b="1" dirty="0" err="1" smtClean="0">
                <a:solidFill>
                  <a:schemeClr val="bg1"/>
                </a:solidFill>
              </a:rPr>
              <a:t>dan</a:t>
            </a:r>
            <a:r>
              <a:rPr lang="en-US" sz="1200" b="1" dirty="0" smtClean="0">
                <a:solidFill>
                  <a:schemeClr val="bg1"/>
                </a:solidFill>
              </a:rPr>
              <a:t> 33/17</a:t>
            </a:r>
            <a:endParaRPr lang="en-US" sz="1200" b="1" dirty="0">
              <a:solidFill>
                <a:schemeClr val="bg1"/>
              </a:solidFill>
            </a:endParaRPr>
          </a:p>
        </p:txBody>
      </p:sp>
      <p:cxnSp>
        <p:nvCxnSpPr>
          <p:cNvPr id="6" name="Straight Arrow Connector 5"/>
          <p:cNvCxnSpPr>
            <a:endCxn id="2" idx="2"/>
          </p:cNvCxnSpPr>
          <p:nvPr/>
        </p:nvCxnSpPr>
        <p:spPr>
          <a:xfrm flipV="1">
            <a:off x="11495088" y="4682014"/>
            <a:ext cx="1" cy="2759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4755" y="5379812"/>
            <a:ext cx="2040500" cy="64633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200" b="1" dirty="0" err="1" smtClean="0">
                <a:solidFill>
                  <a:schemeClr val="bg1"/>
                </a:solidFill>
              </a:rPr>
              <a:t>Pedoman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Pengelolaan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Barang</a:t>
            </a:r>
            <a:r>
              <a:rPr lang="en-US" sz="1200" b="1" dirty="0" smtClean="0">
                <a:solidFill>
                  <a:schemeClr val="bg1"/>
                </a:solidFill>
              </a:rPr>
              <a:t> Daerah-</a:t>
            </a:r>
            <a:r>
              <a:rPr lang="en-US" sz="1200" b="1" dirty="0" err="1" smtClean="0">
                <a:solidFill>
                  <a:schemeClr val="bg1"/>
                </a:solidFill>
              </a:rPr>
              <a:t>Permendagri</a:t>
            </a:r>
            <a:r>
              <a:rPr lang="en-US" sz="1200" b="1" dirty="0" smtClean="0">
                <a:solidFill>
                  <a:schemeClr val="bg1"/>
                </a:solidFill>
              </a:rPr>
              <a:t> </a:t>
            </a:r>
            <a:r>
              <a:rPr lang="en-US" sz="1200" b="1" dirty="0" err="1" smtClean="0">
                <a:solidFill>
                  <a:schemeClr val="bg1"/>
                </a:solidFill>
              </a:rPr>
              <a:t>Permendagri</a:t>
            </a:r>
            <a:r>
              <a:rPr lang="en-US" sz="1200" b="1" dirty="0" smtClean="0">
                <a:solidFill>
                  <a:schemeClr val="bg1"/>
                </a:solidFill>
              </a:rPr>
              <a:t> 19/2016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10699751" y="2823840"/>
            <a:ext cx="1474786" cy="8617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00" b="1" dirty="0" err="1" smtClean="0">
                <a:solidFill>
                  <a:schemeClr val="bg1"/>
                </a:solidFill>
              </a:rPr>
              <a:t>Pedoman</a:t>
            </a:r>
            <a:r>
              <a:rPr lang="en-US" sz="1000" b="1" dirty="0" smtClean="0">
                <a:solidFill>
                  <a:schemeClr val="bg1"/>
                </a:solidFill>
              </a:rPr>
              <a:t> </a:t>
            </a:r>
            <a:r>
              <a:rPr lang="en-US" sz="1000" b="1" dirty="0" err="1" smtClean="0">
                <a:solidFill>
                  <a:schemeClr val="bg1"/>
                </a:solidFill>
              </a:rPr>
              <a:t>Penyelenggaraan</a:t>
            </a:r>
            <a:r>
              <a:rPr lang="en-US" sz="1000" b="1" dirty="0" smtClean="0">
                <a:solidFill>
                  <a:schemeClr val="bg1"/>
                </a:solidFill>
              </a:rPr>
              <a:t> </a:t>
            </a:r>
            <a:r>
              <a:rPr lang="en-US" sz="1000" b="1" dirty="0" err="1" smtClean="0">
                <a:solidFill>
                  <a:schemeClr val="bg1"/>
                </a:solidFill>
              </a:rPr>
              <a:t>Pelayanan</a:t>
            </a:r>
            <a:r>
              <a:rPr lang="en-US" sz="1000" b="1" dirty="0" smtClean="0">
                <a:solidFill>
                  <a:schemeClr val="bg1"/>
                </a:solidFill>
              </a:rPr>
              <a:t> </a:t>
            </a:r>
            <a:r>
              <a:rPr lang="en-US" sz="1000" b="1" dirty="0" err="1" smtClean="0">
                <a:solidFill>
                  <a:schemeClr val="bg1"/>
                </a:solidFill>
              </a:rPr>
              <a:t>Terpadu</a:t>
            </a:r>
            <a:r>
              <a:rPr lang="en-US" sz="1000" b="1" dirty="0" smtClean="0">
                <a:solidFill>
                  <a:schemeClr val="bg1"/>
                </a:solidFill>
              </a:rPr>
              <a:t> </a:t>
            </a:r>
            <a:r>
              <a:rPr lang="en-US" sz="1000" b="1" dirty="0" err="1" smtClean="0">
                <a:solidFill>
                  <a:schemeClr val="bg1"/>
                </a:solidFill>
              </a:rPr>
              <a:t>Satu</a:t>
            </a:r>
            <a:r>
              <a:rPr lang="en-US" sz="1000" b="1" dirty="0" smtClean="0">
                <a:solidFill>
                  <a:schemeClr val="bg1"/>
                </a:solidFill>
              </a:rPr>
              <a:t> </a:t>
            </a:r>
            <a:r>
              <a:rPr lang="en-US" sz="1000" b="1" dirty="0" err="1" smtClean="0">
                <a:solidFill>
                  <a:schemeClr val="bg1"/>
                </a:solidFill>
              </a:rPr>
              <a:t>Pintu</a:t>
            </a:r>
            <a:endParaRPr lang="en-US" sz="1000" b="1" dirty="0" smtClean="0">
              <a:solidFill>
                <a:schemeClr val="bg1"/>
              </a:solidFill>
            </a:endParaRPr>
          </a:p>
          <a:p>
            <a:r>
              <a:rPr lang="en-US" sz="1000" b="1" dirty="0" err="1" smtClean="0">
                <a:solidFill>
                  <a:schemeClr val="bg1"/>
                </a:solidFill>
              </a:rPr>
              <a:t>Permendagri</a:t>
            </a:r>
            <a:r>
              <a:rPr lang="en-US" sz="1000" b="1" dirty="0" smtClean="0">
                <a:solidFill>
                  <a:schemeClr val="bg1"/>
                </a:solidFill>
              </a:rPr>
              <a:t> 24/2006</a:t>
            </a:r>
            <a:endParaRPr lang="en-US" sz="1000" b="1" dirty="0">
              <a:solidFill>
                <a:schemeClr val="bg1"/>
              </a:solidFill>
            </a:endParaRPr>
          </a:p>
        </p:txBody>
      </p:sp>
      <p:cxnSp>
        <p:nvCxnSpPr>
          <p:cNvPr id="29" name="Straight Arrow Connector 28"/>
          <p:cNvCxnSpPr>
            <a:endCxn id="2" idx="0"/>
          </p:cNvCxnSpPr>
          <p:nvPr/>
        </p:nvCxnSpPr>
        <p:spPr>
          <a:xfrm>
            <a:off x="11495088" y="3667125"/>
            <a:ext cx="1" cy="2762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angle 86"/>
          <p:cNvSpPr/>
          <p:nvPr/>
        </p:nvSpPr>
        <p:spPr>
          <a:xfrm>
            <a:off x="6291262" y="5124416"/>
            <a:ext cx="2484437" cy="447296"/>
          </a:xfrm>
          <a:prstGeom prst="rect">
            <a:avLst/>
          </a:prstGeom>
          <a:solidFill>
            <a:srgbClr val="FF0000"/>
          </a:solidFill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sz="1600" b="1" dirty="0" smtClean="0"/>
              <a:t>Kota </a:t>
            </a:r>
            <a:r>
              <a:rPr lang="en-US" sz="1600" b="1" dirty="0" err="1" smtClean="0"/>
              <a:t>Kompetitif</a:t>
            </a:r>
            <a:endParaRPr lang="en-US" sz="1600" b="1" dirty="0"/>
          </a:p>
        </p:txBody>
      </p:sp>
      <p:sp>
        <p:nvSpPr>
          <p:cNvPr id="5" name="Up Arrow 4"/>
          <p:cNvSpPr/>
          <p:nvPr/>
        </p:nvSpPr>
        <p:spPr>
          <a:xfrm>
            <a:off x="6843712" y="5637875"/>
            <a:ext cx="592139" cy="192611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7-Point Star 88"/>
          <p:cNvSpPr/>
          <p:nvPr/>
        </p:nvSpPr>
        <p:spPr>
          <a:xfrm>
            <a:off x="1981201" y="1231901"/>
            <a:ext cx="214313" cy="214313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0" name="7-Point Star 89"/>
          <p:cNvSpPr/>
          <p:nvPr/>
        </p:nvSpPr>
        <p:spPr>
          <a:xfrm>
            <a:off x="10604569" y="5934693"/>
            <a:ext cx="2354496" cy="1015858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</a:rPr>
              <a:t>City Branding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1" name="7-Point Star 90"/>
          <p:cNvSpPr/>
          <p:nvPr/>
        </p:nvSpPr>
        <p:spPr>
          <a:xfrm>
            <a:off x="6363493" y="4807911"/>
            <a:ext cx="546678" cy="50024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2" name="Rectangle 91"/>
          <p:cNvSpPr/>
          <p:nvPr/>
        </p:nvSpPr>
        <p:spPr>
          <a:xfrm>
            <a:off x="9517085" y="2057898"/>
            <a:ext cx="2179045" cy="494241"/>
          </a:xfrm>
          <a:prstGeom prst="rect">
            <a:avLst/>
          </a:prstGeom>
          <a:solidFill>
            <a:srgbClr val="FF00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en-US" sz="1400" b="1" dirty="0" err="1" smtClean="0">
                <a:solidFill>
                  <a:schemeClr val="bg1"/>
                </a:solidFill>
              </a:rPr>
              <a:t>Pengendalian</a:t>
            </a:r>
            <a:r>
              <a:rPr lang="en-US" sz="1400" b="1" dirty="0" smtClean="0">
                <a:solidFill>
                  <a:schemeClr val="bg1"/>
                </a:solidFill>
              </a:rPr>
              <a:t>/ </a:t>
            </a:r>
            <a:r>
              <a:rPr lang="en-US" sz="1400" b="1" dirty="0" err="1" smtClean="0">
                <a:solidFill>
                  <a:schemeClr val="bg1"/>
                </a:solidFill>
              </a:rPr>
              <a:t>Deregulasi</a:t>
            </a:r>
            <a:endParaRPr lang="en-US" sz="1400" b="1" dirty="0" smtClean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n-US" sz="1400" b="1" dirty="0" err="1" smtClean="0">
                <a:solidFill>
                  <a:schemeClr val="bg1"/>
                </a:solidFill>
              </a:rPr>
              <a:t>Kebijakan</a:t>
            </a:r>
            <a:r>
              <a:rPr lang="en-US" sz="1400" b="1" dirty="0" smtClean="0">
                <a:solidFill>
                  <a:schemeClr val="bg1"/>
                </a:solidFill>
              </a:rPr>
              <a:t> – </a:t>
            </a:r>
            <a:r>
              <a:rPr lang="en-US" sz="1400" b="1" dirty="0" err="1" smtClean="0">
                <a:solidFill>
                  <a:schemeClr val="bg1"/>
                </a:solidFill>
              </a:rPr>
              <a:t>Thd</a:t>
            </a:r>
            <a:r>
              <a:rPr lang="en-US" sz="1400" b="1" dirty="0" smtClean="0">
                <a:solidFill>
                  <a:schemeClr val="bg1"/>
                </a:solidFill>
              </a:rPr>
              <a:t> Perda2</a:t>
            </a:r>
            <a:endParaRPr lang="en-US" sz="1400" b="1" dirty="0">
              <a:solidFill>
                <a:schemeClr val="bg1"/>
              </a:solidFill>
            </a:endParaRPr>
          </a:p>
        </p:txBody>
      </p:sp>
      <p:cxnSp>
        <p:nvCxnSpPr>
          <p:cNvPr id="96" name="Straight Arrow Connector 95"/>
          <p:cNvCxnSpPr>
            <a:stCxn id="92" idx="2"/>
          </p:cNvCxnSpPr>
          <p:nvPr/>
        </p:nvCxnSpPr>
        <p:spPr>
          <a:xfrm flipH="1">
            <a:off x="10604568" y="2552139"/>
            <a:ext cx="2040" cy="160790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7-Point Star 96"/>
          <p:cNvSpPr/>
          <p:nvPr/>
        </p:nvSpPr>
        <p:spPr>
          <a:xfrm>
            <a:off x="3400050" y="1174821"/>
            <a:ext cx="2354496" cy="1015858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smtClean="0">
                <a:solidFill>
                  <a:schemeClr val="tx1"/>
                </a:solidFill>
              </a:rPr>
              <a:t>City Branding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11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647"/>
            <a:ext cx="12192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46" y="189629"/>
            <a:ext cx="11026254" cy="1325563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KOMPETENSI KOTA – INSTRUMEN UNTUK </a:t>
            </a:r>
            <a:r>
              <a:rPr lang="en-US" sz="3200" b="1" dirty="0" smtClean="0"/>
              <a:t>MENGAWAL </a:t>
            </a:r>
            <a:r>
              <a:rPr lang="en-US" sz="3200" b="1" dirty="0" smtClean="0"/>
              <a:t>CITY BRANDING (AWARENESS, IMAGE, AND LOYALTY</a:t>
            </a:r>
            <a:endParaRPr lang="en-US" sz="32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1277603"/>
              </p:ext>
            </p:extLst>
          </p:nvPr>
        </p:nvGraphicFramePr>
        <p:xfrm>
          <a:off x="863600" y="2213035"/>
          <a:ext cx="10515600" cy="4151109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1629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Regulasi</a:t>
                      </a:r>
                      <a:r>
                        <a:rPr lang="en-US" dirty="0" smtClean="0"/>
                        <a:t> &amp; </a:t>
                      </a:r>
                      <a:r>
                        <a:rPr lang="en-US" dirty="0" err="1" smtClean="0"/>
                        <a:t>Kelembagaan</a:t>
                      </a:r>
                      <a:endParaRPr lang="en-US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Infrastruktur</a:t>
                      </a:r>
                      <a:r>
                        <a:rPr lang="en-US" dirty="0" smtClean="0"/>
                        <a:t> &amp; Tanah</a:t>
                      </a:r>
                      <a:endParaRPr lang="en-US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Skill &amp; </a:t>
                      </a:r>
                      <a:r>
                        <a:rPr lang="en-US" dirty="0" err="1" smtClean="0"/>
                        <a:t>Inovasi</a:t>
                      </a:r>
                      <a:endParaRPr lang="en-US" dirty="0"/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Fasilitasi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Usaha &amp; </a:t>
                      </a:r>
                      <a:r>
                        <a:rPr lang="en-US" dirty="0" err="1" smtClean="0"/>
                        <a:t>Keuangan</a:t>
                      </a:r>
                      <a:endParaRPr lang="en-US" dirty="0"/>
                    </a:p>
                  </a:txBody>
                  <a:tcPr anchor="ctr"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3306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dirty="0" err="1" smtClean="0"/>
                        <a:t>Pajak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daerah</a:t>
                      </a:r>
                      <a:endParaRPr lang="en-US" sz="1700" baseline="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baseline="0" dirty="0" err="1" smtClean="0"/>
                        <a:t>Paket-paket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insentif</a:t>
                      </a:r>
                      <a:endParaRPr lang="en-US" sz="1700" baseline="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baseline="0" dirty="0" err="1" smtClean="0"/>
                        <a:t>Kebijakan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zonasi</a:t>
                      </a:r>
                      <a:endParaRPr lang="en-US" sz="1700" baseline="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i="1" baseline="0" dirty="0" smtClean="0"/>
                        <a:t>Land-use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baseline="0" dirty="0" err="1" smtClean="0"/>
                        <a:t>Layanan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satu-atap</a:t>
                      </a:r>
                      <a:endParaRPr lang="en-US" sz="1700" baseline="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baseline="0" dirty="0" smtClean="0"/>
                        <a:t>e-</a:t>
                      </a:r>
                      <a:r>
                        <a:rPr lang="en-US" sz="1700" baseline="0" dirty="0" err="1" smtClean="0"/>
                        <a:t>Gov</a:t>
                      </a:r>
                      <a:r>
                        <a:rPr lang="en-US" sz="1700" baseline="0" dirty="0" smtClean="0"/>
                        <a:t> (</a:t>
                      </a:r>
                      <a:r>
                        <a:rPr lang="en-US" sz="1700" baseline="0" dirty="0" err="1" smtClean="0"/>
                        <a:t>transparansi</a:t>
                      </a:r>
                      <a:r>
                        <a:rPr lang="en-US" sz="1700" baseline="0" dirty="0" smtClean="0"/>
                        <a:t> &amp; </a:t>
                      </a:r>
                      <a:r>
                        <a:rPr lang="en-US" sz="1700" baseline="0" dirty="0" err="1" smtClean="0"/>
                        <a:t>akuntabilitas</a:t>
                      </a:r>
                      <a:r>
                        <a:rPr lang="en-US" sz="1700" baseline="0" dirty="0" smtClean="0"/>
                        <a:t>)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dirty="0" err="1" smtClean="0"/>
                        <a:t>Keamanan</a:t>
                      </a:r>
                      <a:endParaRPr lang="en-US" sz="170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baseline="0" dirty="0" err="1" smtClean="0"/>
                        <a:t>Penegakan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hukum</a:t>
                      </a:r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dirty="0" err="1" smtClean="0"/>
                        <a:t>Jalan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kota</a:t>
                      </a:r>
                      <a:endParaRPr lang="en-US" sz="170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dirty="0" err="1" smtClean="0"/>
                        <a:t>Transportasi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umum</a:t>
                      </a:r>
                      <a:endParaRPr lang="en-US" sz="1700" baseline="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baseline="0" dirty="0" smtClean="0"/>
                        <a:t>Air </a:t>
                      </a:r>
                      <a:r>
                        <a:rPr lang="en-US" sz="1700" baseline="0" dirty="0" err="1" smtClean="0"/>
                        <a:t>bersih</a:t>
                      </a:r>
                      <a:endParaRPr lang="en-US" sz="1700" baseline="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baseline="0" dirty="0" err="1" smtClean="0"/>
                        <a:t>Sanitasi</a:t>
                      </a:r>
                      <a:endParaRPr lang="en-US" sz="1700" baseline="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dirty="0" err="1" smtClean="0"/>
                        <a:t>Permukiman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terjangkau</a:t>
                      </a:r>
                      <a:endParaRPr lang="en-US" sz="170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i="1" dirty="0" smtClean="0"/>
                        <a:t>Upgrading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kawasan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kumuh</a:t>
                      </a:r>
                      <a:endParaRPr lang="en-US" sz="1700" dirty="0" smtClean="0"/>
                    </a:p>
                    <a:p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7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SDM </a:t>
                      </a:r>
                      <a:r>
                        <a:rPr lang="en-US" sz="17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terdidik</a:t>
                      </a:r>
                      <a:r>
                        <a:rPr lang="en-US" sz="17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7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ahli</a:t>
                      </a:r>
                      <a:r>
                        <a:rPr lang="en-US" sz="17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7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terampil</a:t>
                      </a:r>
                      <a:r>
                        <a:rPr lang="en-US" sz="17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7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sehat</a:t>
                      </a:r>
                      <a:r>
                        <a:rPr lang="en-US" sz="17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akan</a:t>
                      </a:r>
                      <a:r>
                        <a:rPr lang="en-US" sz="17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produktif</a:t>
                      </a:r>
                      <a:r>
                        <a:rPr lang="en-US" sz="17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7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kompetitif</a:t>
                      </a:r>
                      <a:r>
                        <a:rPr lang="en-US" sz="17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US" sz="1700" i="1" dirty="0" smtClean="0"/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700" i="1" dirty="0" smtClean="0"/>
                        <a:t>Talent attraction program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untuk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dirty="0" err="1" smtClean="0"/>
                        <a:t>menarik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tenaga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kerja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terdidik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dari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kota</a:t>
                      </a:r>
                      <a:r>
                        <a:rPr lang="en-US" sz="1700" baseline="0" dirty="0" smtClean="0"/>
                        <a:t> lain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baseline="0" dirty="0" err="1" smtClean="0"/>
                        <a:t>Pengembangan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i="1" dirty="0" smtClean="0"/>
                        <a:t>cluster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industri</a:t>
                      </a:r>
                      <a:endParaRPr lang="en-US" sz="170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i="1" dirty="0" smtClean="0"/>
                        <a:t>Link-and-match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dengan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perguruan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tinggi</a:t>
                      </a:r>
                      <a:endParaRPr lang="en-US" sz="1700" dirty="0" smtClean="0"/>
                    </a:p>
                    <a:p>
                      <a:endParaRPr lang="en-US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dirty="0" err="1" smtClean="0"/>
                        <a:t>Layanan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pendukung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usaha</a:t>
                      </a:r>
                      <a:endParaRPr lang="en-US" sz="170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dirty="0" err="1" smtClean="0"/>
                        <a:t>Kebijakan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investasi</a:t>
                      </a:r>
                      <a:endParaRPr lang="en-US" sz="1700" baseline="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baseline="0" dirty="0" err="1" smtClean="0"/>
                        <a:t>Promosi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daerah</a:t>
                      </a:r>
                      <a:endParaRPr lang="en-US" sz="1700" baseline="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dirty="0" err="1" smtClean="0"/>
                        <a:t>Fasilitasi</a:t>
                      </a:r>
                      <a:r>
                        <a:rPr lang="en-US" sz="1700" dirty="0" smtClean="0"/>
                        <a:t> </a:t>
                      </a:r>
                      <a:r>
                        <a:rPr lang="en-US" sz="1700" dirty="0" err="1" smtClean="0"/>
                        <a:t>permodalan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bagi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usaha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rintisan</a:t>
                      </a:r>
                      <a:r>
                        <a:rPr lang="en-US" sz="1700" baseline="0" dirty="0" smtClean="0"/>
                        <a:t> (startup)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700" baseline="0" dirty="0" err="1" smtClean="0"/>
                        <a:t>Kemudahan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akses</a:t>
                      </a:r>
                      <a:r>
                        <a:rPr lang="en-US" sz="1700" baseline="0" dirty="0" smtClean="0"/>
                        <a:t> </a:t>
                      </a:r>
                      <a:r>
                        <a:rPr lang="en-US" sz="1700" baseline="0" dirty="0" err="1" smtClean="0"/>
                        <a:t>informas</a:t>
                      </a:r>
                      <a:r>
                        <a:rPr lang="en-US" sz="1700" baseline="0" dirty="0" smtClean="0"/>
                        <a:t>, data &amp; </a:t>
                      </a:r>
                      <a:r>
                        <a:rPr lang="en-US" sz="1700" baseline="0" dirty="0" err="1" smtClean="0"/>
                        <a:t>survei</a:t>
                      </a:r>
                      <a:r>
                        <a:rPr lang="en-US" sz="1700" baseline="0" dirty="0" smtClean="0"/>
                        <a:t> </a:t>
                      </a:r>
                      <a:endParaRPr lang="en-US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863600" y="1382038"/>
            <a:ext cx="10553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/>
              <a:t>Pemerintah</a:t>
            </a:r>
            <a:r>
              <a:rPr lang="en-US" sz="2400" dirty="0" smtClean="0"/>
              <a:t> Daerah </a:t>
            </a:r>
            <a:r>
              <a:rPr lang="en-US" sz="2400" dirty="0" err="1" smtClean="0"/>
              <a:t>harus</a:t>
            </a:r>
            <a:r>
              <a:rPr lang="en-US" sz="2400" dirty="0" smtClean="0"/>
              <a:t> </a:t>
            </a:r>
            <a:r>
              <a:rPr lang="en-US" sz="2400" dirty="0" err="1" smtClean="0"/>
              <a:t>tahu</a:t>
            </a:r>
            <a:r>
              <a:rPr lang="en-US" sz="2400" dirty="0" smtClean="0"/>
              <a:t> </a:t>
            </a:r>
            <a:r>
              <a:rPr lang="en-US" sz="2400" dirty="0" err="1" smtClean="0"/>
              <a:t>skala</a:t>
            </a:r>
            <a:r>
              <a:rPr lang="en-US" sz="2400" dirty="0" smtClean="0"/>
              <a:t> </a:t>
            </a:r>
            <a:r>
              <a:rPr lang="en-US" sz="2400" dirty="0" err="1" smtClean="0"/>
              <a:t>prioritas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cara</a:t>
            </a:r>
            <a:r>
              <a:rPr lang="en-US" sz="2400" dirty="0" smtClean="0"/>
              <a:t> </a:t>
            </a:r>
            <a:r>
              <a:rPr lang="en-US" sz="2400" dirty="0" err="1" smtClean="0"/>
              <a:t>meningkatkan</a:t>
            </a:r>
            <a:r>
              <a:rPr lang="en-US" sz="2400" dirty="0" smtClean="0"/>
              <a:t> </a:t>
            </a:r>
            <a:r>
              <a:rPr lang="en-US" sz="2400" dirty="0" err="1" smtClean="0"/>
              <a:t>kompetensi</a:t>
            </a:r>
            <a:r>
              <a:rPr lang="en-US" sz="2400" dirty="0" smtClean="0"/>
              <a:t> </a:t>
            </a:r>
            <a:r>
              <a:rPr lang="en-US" sz="2400" dirty="0" err="1" smtClean="0"/>
              <a:t>kota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menarik</a:t>
            </a:r>
            <a:r>
              <a:rPr lang="en-US" sz="2400" dirty="0" smtClean="0"/>
              <a:t> </a:t>
            </a:r>
            <a:r>
              <a:rPr lang="en-US" sz="2400" dirty="0" err="1" smtClean="0"/>
              <a:t>investasi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06592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38733"/>
            <a:ext cx="10515600" cy="333822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600" dirty="0" smtClean="0"/>
              <a:t>TERIMA KASIH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98484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569</Words>
  <Application>Microsoft Office PowerPoint</Application>
  <PresentationFormat>Widescreen</PresentationFormat>
  <Paragraphs>138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Arial Black</vt:lpstr>
      <vt:lpstr>Bookman Old Style</vt:lpstr>
      <vt:lpstr>Calibri</vt:lpstr>
      <vt:lpstr>Calibri Light</vt:lpstr>
      <vt:lpstr>Franklin Gothic Medium</vt:lpstr>
      <vt:lpstr>Gill Sans MT</vt:lpstr>
      <vt:lpstr>Wingdings</vt:lpstr>
      <vt:lpstr>-윤고딕140</vt:lpstr>
      <vt:lpstr>Office Theme</vt:lpstr>
      <vt:lpstr>     CITY BRANDING  DALAM MENDORONG KOTA MENJADI KOMPETITIF  (KOTA TUMBUH EKONOMI BERTUMBUH) </vt:lpstr>
      <vt:lpstr>PowerPoint Presentation</vt:lpstr>
      <vt:lpstr>PowerPoint Presentation</vt:lpstr>
      <vt:lpstr>TIPE &amp; EVOLUSI KOTA</vt:lpstr>
      <vt:lpstr>CIRI-CIRI KOTA KOMPETITIF</vt:lpstr>
      <vt:lpstr>TUJUAN CITY BRANDING</vt:lpstr>
      <vt:lpstr>PowerPoint Presentation</vt:lpstr>
      <vt:lpstr>KOMPETENSI KOTA – INSTRUMEN UNTUK MENGAWAL CITY BRANDING (AWARENESS, IMAGE, AND LOYALTY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FLOWCHART – KOTA TUMBUH, EKONOMI BERTUMBUH</dc:title>
  <dc:creator>direktur</dc:creator>
  <cp:lastModifiedBy>direktur</cp:lastModifiedBy>
  <cp:revision>33</cp:revision>
  <cp:lastPrinted>2017-07-12T10:13:04Z</cp:lastPrinted>
  <dcterms:created xsi:type="dcterms:W3CDTF">2017-07-11T13:33:19Z</dcterms:created>
  <dcterms:modified xsi:type="dcterms:W3CDTF">2017-09-08T03:32:59Z</dcterms:modified>
</cp:coreProperties>
</file>