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7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9472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86C2FCF-738E-47AC-AB4A-A8E9989FF712}" type="datetimeFigureOut">
              <a:rPr lang="en-US"/>
              <a:pPr>
                <a:defRPr/>
              </a:pPr>
              <a:t>6/22/2018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7900"/>
            <a:ext cx="5486400" cy="3916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  <a:cs typeface="Helvetica" panose="020B0604020202020204" pitchFamily="34" charset="0"/>
              </a:defRPr>
            </a:lvl1pPr>
          </a:lstStyle>
          <a:p>
            <a:fld id="{A70776D7-D69A-4A1B-836D-ED1A9AF48DA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" y="746125"/>
            <a:ext cx="6629400" cy="3730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d-ID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6888"/>
          </a:xfrm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9pPr>
          </a:lstStyle>
          <a:p>
            <a:fld id="{74DF9AD6-94DB-4EBB-8AE9-43CF10638651}" type="slidenum">
              <a:rPr lang="en-US" altLang="en-US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  <a:sym typeface="Calibri" panose="020F0502020204030204" pitchFamily="34" charset="0"/>
              </a:rPr>
              <a:pPr/>
              <a:t>1</a:t>
            </a:fld>
            <a:endParaRPr lang="en-US" altLang="en-US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" y="746125"/>
            <a:ext cx="6629400" cy="3730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d-ID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6888"/>
          </a:xfrm>
        </p:spPr>
        <p:txBody>
          <a:bodyPr/>
          <a:lstStyle>
            <a:lvl1pPr defTabSz="457200"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9pPr>
          </a:lstStyle>
          <a:p>
            <a:fld id="{DCBA064E-F0FA-4403-842B-717A36C9CB29}" type="slidenum">
              <a:rPr lang="en-US" altLang="en-US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  <a:sym typeface="Calibri" panose="020F0502020204030204" pitchFamily="34" charset="0"/>
              </a:rPr>
              <a:pPr/>
              <a:t>2</a:t>
            </a:fld>
            <a:endParaRPr lang="en-US" altLang="en-US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6DD9-2A72-41F9-A806-8D14C89C755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8754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7D01C-C120-44B7-830B-D6C367BE508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0671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56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C996-C436-4B0C-894A-B136D649201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5152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C996-C436-4B0C-894A-B136D649201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726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90B0-0BE0-4D28-AB15-4135DB5D0FC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9944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E41CD-D58B-4BF7-8F15-F6ED27E36DC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9930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C996-C436-4B0C-894A-B136D649201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8316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3C996-C436-4B0C-894A-B136D649201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6312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86E2E-2D20-4F90-A8DF-112D330CDF5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6605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B939F-4739-482A-A8E2-07A58621A909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82196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4B7B2D4C-6841-48E9-8F6C-548D5279F81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7555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Jakarta-skyline.jpg"/>
          <p:cNvPicPr/>
          <p:nvPr userDrawn="1"/>
        </p:nvPicPr>
        <p:blipFill rotWithShape="1">
          <a:blip r:embed="rId2" cstate="print">
            <a:alphaModFix amt="30000"/>
            <a:duotone>
              <a:schemeClr val="accent5">
                <a:shade val="45000"/>
                <a:satMod val="135000"/>
              </a:schemeClr>
              <a:prstClr val="white"/>
            </a:duotone>
            <a:extLst/>
          </a:blip>
          <a:srcRect/>
          <a:stretch/>
        </p:blipFill>
        <p:spPr>
          <a:xfrm>
            <a:off x="0" y="1"/>
            <a:ext cx="12192000" cy="685799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392493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62FBAA4F-C774-4720-925C-E6D6FB0B008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57336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6B4A6104-61F7-46DE-BAF6-678FC3ECED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826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90529B1B-2633-441B-A9E6-1CFCEB9CC5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6236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88383E83-E9C5-4DD0-A374-C3762D50FE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6419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2A2A3811-BD24-4342-B2E3-4CC3863A6A3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23363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FC27BE93-66B2-4231-92B9-CAD1C0B0FAC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65906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7238253F-DC93-44C9-8C4B-3276AEC4E4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8916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59FB251E-2728-4038-8947-B00DC06253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73906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B1BE0563-856C-4C21-AB11-846847938DA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30931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2D0D7938-F844-4B2D-8C27-8C9A7ED9C5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62269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D7978047-A132-46B6-A1BC-C9C2752F95E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66910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FBE58F00-9DBF-4FC1-8003-64A155CCFA3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23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EA47A729-81DE-4AA9-A3AC-249BEE920DC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12486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2E6902E2-9967-4BD6-9A50-DD75474962C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82269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CF64769F-845D-4699-A514-3F087EC965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80793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cs typeface="Helvetica" panose="020B0604020202020204" pitchFamily="34" charset="0"/>
                <a:sym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63050" y="6489700"/>
            <a:ext cx="2844800" cy="298450"/>
          </a:xfrm>
        </p:spPr>
        <p:txBody>
          <a:bodyPr/>
          <a:lstStyle>
            <a:lvl1pPr>
              <a:defRPr/>
            </a:lvl1pPr>
          </a:lstStyle>
          <a:p>
            <a:fld id="{A559644C-1141-4692-B66E-98F6D29FA5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6461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6/22/2018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3C996-C436-4B0C-894A-B136D649201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pic>
        <p:nvPicPr>
          <p:cNvPr id="7" name="Untitled-8.png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801688"/>
            <a:ext cx="12179300" cy="550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7250" y="65088"/>
            <a:ext cx="690563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hape 30"/>
          <p:cNvSpPr/>
          <p:nvPr userDrawn="1"/>
        </p:nvSpPr>
        <p:spPr>
          <a:xfrm flipV="1">
            <a:off x="0" y="801688"/>
            <a:ext cx="10775950" cy="25400"/>
          </a:xfrm>
          <a:prstGeom prst="line">
            <a:avLst/>
          </a:prstGeom>
          <a:ln w="12700">
            <a:solidFill>
              <a:srgbClr val="4F81BD"/>
            </a:solidFill>
          </a:ln>
        </p:spPr>
        <p:txBody>
          <a:bodyPr lIns="0" tIns="0" rIns="0" bIns="0"/>
          <a:lstStyle/>
          <a:p>
            <a:pPr defTabSz="60958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 sz="1600" kern="0">
              <a:solidFill>
                <a:sysClr val="windowText" lastClr="000000"/>
              </a:solidFill>
              <a:latin typeface="+mn-lt"/>
              <a:cs typeface="+mn-cs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3055663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744" r:id="rId13"/>
    <p:sldLayoutId id="2147483745" r:id="rId14"/>
    <p:sldLayoutId id="2147483747" r:id="rId15"/>
    <p:sldLayoutId id="2147483748" r:id="rId16"/>
    <p:sldLayoutId id="2147483749" r:id="rId17"/>
    <p:sldLayoutId id="2147483750" r:id="rId18"/>
    <p:sldLayoutId id="2147483752" r:id="rId19"/>
    <p:sldLayoutId id="2147483753" r:id="rId20"/>
    <p:sldLayoutId id="2147483754" r:id="rId21"/>
    <p:sldLayoutId id="2147483755" r:id="rId22"/>
    <p:sldLayoutId id="2147483756" r:id="rId23"/>
    <p:sldLayoutId id="2147483757" r:id="rId24"/>
    <p:sldLayoutId id="2147483758" r:id="rId25"/>
    <p:sldLayoutId id="2147483759" r:id="rId26"/>
    <p:sldLayoutId id="2147483760" r:id="rId27"/>
    <p:sldLayoutId id="2147483761" r:id="rId28"/>
    <p:sldLayoutId id="2147483762" r:id="rId2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14338" y="139700"/>
            <a:ext cx="10687050" cy="5619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/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60959" tIns="60959" rIns="60959" bIns="60959" spcCol="38100" anchor="ctr"/>
          <a:lstStyle>
            <a:lvl1pPr algn="l" rtl="0" latinLnBrk="1" hangingPunct="0">
              <a:lnSpc>
                <a:spcPct val="100000"/>
              </a:lnSpc>
              <a:defRPr sz="2000" b="1">
                <a:solidFill>
                  <a:srgbClr val="2B71BB"/>
                </a:solidFill>
                <a:latin typeface="Rockwell"/>
                <a:cs typeface="Rockwell"/>
              </a:defRPr>
            </a:lvl1pPr>
            <a:lvl2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2pPr>
            <a:lvl3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3pPr>
            <a:lvl4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4pPr>
            <a:lvl5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5pPr>
            <a:lvl6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6pPr>
            <a:lvl7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7pPr>
            <a:lvl8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8pPr>
            <a:lvl9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9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67" kern="0" dirty="0" err="1">
                <a:sym typeface="Calibri"/>
              </a:rPr>
              <a:t>Jadwal</a:t>
            </a:r>
            <a:r>
              <a:rPr lang="en-US" sz="2667" kern="0" dirty="0">
                <a:sym typeface="Calibri"/>
              </a:rPr>
              <a:t> Program </a:t>
            </a:r>
            <a:r>
              <a:rPr lang="en-US" sz="2667" kern="0" dirty="0" err="1">
                <a:sym typeface="Calibri"/>
              </a:rPr>
              <a:t>Pendampingan</a:t>
            </a:r>
            <a:r>
              <a:rPr lang="en-US" sz="2667" kern="0" dirty="0">
                <a:sym typeface="Calibri"/>
              </a:rPr>
              <a:t>: </a:t>
            </a:r>
            <a:r>
              <a:rPr lang="en-US" sz="2667" kern="0" dirty="0" err="1">
                <a:sym typeface="Calibri"/>
              </a:rPr>
              <a:t>Bimtek</a:t>
            </a:r>
            <a:r>
              <a:rPr lang="en-US" sz="2667" kern="0" dirty="0">
                <a:sym typeface="Calibri"/>
              </a:rPr>
              <a:t> #1 (Day 1/2)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7638" y="960438"/>
          <a:ext cx="11914186" cy="58467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5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5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093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19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19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06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BIMTEK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WAKTU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KEGIATAN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NARASUMBER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PESERTA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4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Bimtek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  #1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Juli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2018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Persiapan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Perencanaan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dan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Koordinasi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Penyusunan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Masterplan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 Smart City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dan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Penentuan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 Program Quick Win 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92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Hari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</a:rPr>
                        <a:t>Ke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 – 1 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09:00 – 10:00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Pembukaan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 dirty="0" err="1">
                          <a:effectLst/>
                        </a:rPr>
                        <a:t>Sambutan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 dirty="0" err="1">
                          <a:effectLst/>
                        </a:rPr>
                        <a:t>Perkenalan</a:t>
                      </a:r>
                      <a:r>
                        <a:rPr lang="en-US" sz="1100" dirty="0">
                          <a:effectLst/>
                        </a:rPr>
                        <a:t> Tim Daerah (</a:t>
                      </a:r>
                      <a:r>
                        <a:rPr lang="en-US" sz="1100" dirty="0" err="1">
                          <a:effectLst/>
                        </a:rPr>
                        <a:t>Dewan</a:t>
                      </a:r>
                      <a:r>
                        <a:rPr lang="en-US" sz="1100" dirty="0">
                          <a:effectLst/>
                        </a:rPr>
                        <a:t> Smart City, Tim </a:t>
                      </a:r>
                      <a:r>
                        <a:rPr lang="en-US" sz="1100" dirty="0" err="1">
                          <a:effectLst/>
                        </a:rPr>
                        <a:t>Pelaksana</a:t>
                      </a:r>
                      <a:r>
                        <a:rPr lang="en-US" sz="1100" dirty="0">
                          <a:effectLst/>
                        </a:rPr>
                        <a:t> Smart City, Tim </a:t>
                      </a:r>
                      <a:r>
                        <a:rPr lang="en-US" sz="1100" dirty="0" err="1">
                          <a:effectLst/>
                        </a:rPr>
                        <a:t>Penyusun</a:t>
                      </a:r>
                      <a:r>
                        <a:rPr lang="en-US" sz="1100" dirty="0">
                          <a:effectLst/>
                        </a:rPr>
                        <a:t> (Reviewer) </a:t>
                      </a:r>
                      <a:r>
                        <a:rPr lang="en-US" sz="1100" dirty="0" err="1">
                          <a:effectLst/>
                        </a:rPr>
                        <a:t>Masterplan</a:t>
                      </a:r>
                      <a:r>
                        <a:rPr lang="en-US" sz="1100" dirty="0">
                          <a:effectLst/>
                        </a:rPr>
                        <a:t> Smart City, </a:t>
                      </a:r>
                      <a:r>
                        <a:rPr lang="en-US" sz="1100" dirty="0" err="1">
                          <a:effectLst/>
                        </a:rPr>
                        <a:t>dan</a:t>
                      </a:r>
                      <a:r>
                        <a:rPr lang="en-US" sz="1100" dirty="0">
                          <a:effectLst/>
                        </a:rPr>
                        <a:t> OPD </a:t>
                      </a:r>
                      <a:r>
                        <a:rPr lang="en-US" sz="1100" dirty="0" err="1">
                          <a:effectLst/>
                        </a:rPr>
                        <a:t>terkait</a:t>
                      </a:r>
                      <a:endParaRPr lang="en-US" sz="1100" dirty="0">
                        <a:effectLst/>
                      </a:endParaRP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 dirty="0" err="1">
                          <a:effectLst/>
                        </a:rPr>
                        <a:t>Perkenalan</a:t>
                      </a:r>
                      <a:r>
                        <a:rPr lang="en-US" sz="1100" dirty="0">
                          <a:effectLst/>
                        </a:rPr>
                        <a:t> Tim </a:t>
                      </a:r>
                      <a:r>
                        <a:rPr lang="en-US" sz="1100" dirty="0" err="1">
                          <a:effectLst/>
                        </a:rPr>
                        <a:t>Pembimbing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Kapala Daerah/</a:t>
                      </a:r>
                      <a:br>
                        <a:rPr lang="en-US" sz="1100">
                          <a:effectLst/>
                        </a:rPr>
                      </a:br>
                      <a:r>
                        <a:rPr lang="en-US" sz="1100">
                          <a:effectLst/>
                        </a:rPr>
                        <a:t>Sekda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Dewan Smart City 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Tim Pembimbing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Kapala Daerah/</a:t>
                      </a:r>
                      <a:br>
                        <a:rPr lang="en-US" sz="1100">
                          <a:effectLst/>
                        </a:rPr>
                      </a:br>
                      <a:r>
                        <a:rPr lang="en-US" sz="1100">
                          <a:effectLst/>
                        </a:rPr>
                        <a:t>Sekda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Dewan Smart City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Tim Pelaksana Smart City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OPD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Tim Pembimbing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372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Pemaparan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Diskusi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Program </a:t>
                      </a:r>
                      <a:r>
                        <a:rPr lang="en-US" sz="1100" dirty="0" err="1">
                          <a:effectLst/>
                        </a:rPr>
                        <a:t>pendampingan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Gerakan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Menuju</a:t>
                      </a:r>
                      <a:r>
                        <a:rPr lang="en-US" sz="1100" dirty="0">
                          <a:effectLst/>
                        </a:rPr>
                        <a:t> 100 Smart City </a:t>
                      </a:r>
                      <a:r>
                        <a:rPr lang="en-US" sz="1100" dirty="0" err="1">
                          <a:effectLst/>
                        </a:rPr>
                        <a:t>Kemkominfo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Penyampaian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Jadwal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Bimtek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+ </a:t>
                      </a:r>
                      <a:r>
                        <a:rPr lang="en-US" sz="1100" dirty="0" err="1">
                          <a:effectLst/>
                        </a:rPr>
                        <a:t>Sosialisasi</a:t>
                      </a:r>
                      <a:r>
                        <a:rPr lang="en-US" sz="1100" dirty="0">
                          <a:effectLst/>
                        </a:rPr>
                        <a:t> Dari </a:t>
                      </a:r>
                      <a:r>
                        <a:rPr lang="en-US" sz="1100" dirty="0" err="1">
                          <a:effectLst/>
                        </a:rPr>
                        <a:t>Direktorat</a:t>
                      </a:r>
                      <a:r>
                        <a:rPr lang="en-US" sz="1100" dirty="0">
                          <a:effectLst/>
                        </a:rPr>
                        <a:t> e-</a:t>
                      </a:r>
                      <a:r>
                        <a:rPr lang="en-US" sz="1100" dirty="0" err="1">
                          <a:effectLst/>
                        </a:rPr>
                        <a:t>Gov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Kemkominfo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 dirty="0">
                          <a:effectLst/>
                        </a:rPr>
                        <a:t>Tim </a:t>
                      </a:r>
                      <a:r>
                        <a:rPr lang="en-US" sz="1100" dirty="0" err="1">
                          <a:effectLst/>
                        </a:rPr>
                        <a:t>Pembimbing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 dirty="0" err="1">
                          <a:effectLst/>
                        </a:rPr>
                        <a:t>Direktorat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Kemkominfo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Kapala Daerah/</a:t>
                      </a:r>
                      <a:br>
                        <a:rPr lang="en-US" sz="1100">
                          <a:effectLst/>
                        </a:rPr>
                      </a:br>
                      <a:r>
                        <a:rPr lang="en-US" sz="1100">
                          <a:effectLst/>
                        </a:rPr>
                        <a:t>Sekda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Dewan Smart City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Tim Pelaksana Smart City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OPD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74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10:00 – 10:15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Coffee break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372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10:15 – 12:00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Pemaparan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Diskusi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Teori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Arah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Kebijakan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Kelembagaan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dan</a:t>
                      </a:r>
                      <a:r>
                        <a:rPr lang="en-US" sz="1100" dirty="0">
                          <a:effectLst/>
                        </a:rPr>
                        <a:t> Tata </a:t>
                      </a:r>
                      <a:r>
                        <a:rPr lang="en-US" sz="1100" dirty="0" err="1">
                          <a:effectLst/>
                        </a:rPr>
                        <a:t>Kelola</a:t>
                      </a:r>
                      <a:r>
                        <a:rPr lang="en-US" sz="1100" dirty="0">
                          <a:effectLst/>
                        </a:rPr>
                        <a:t>/Tata </a:t>
                      </a:r>
                      <a:r>
                        <a:rPr lang="en-US" sz="1100" dirty="0" err="1">
                          <a:effectLst/>
                        </a:rPr>
                        <a:t>Pamong</a:t>
                      </a:r>
                      <a:r>
                        <a:rPr lang="en-US" sz="1100" dirty="0">
                          <a:effectLst/>
                        </a:rPr>
                        <a:t> Smart City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Tim Pembimbing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Kapala Daerah/</a:t>
                      </a:r>
                      <a:br>
                        <a:rPr lang="en-US" sz="1100">
                          <a:effectLst/>
                        </a:rPr>
                      </a:br>
                      <a:r>
                        <a:rPr lang="en-US" sz="1100">
                          <a:effectLst/>
                        </a:rPr>
                        <a:t>Sekda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Dewan Smart City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Tim Pelaksana Smart City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OPD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274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12:00 – 13:00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Istirahat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Makan</a:t>
                      </a:r>
                      <a:r>
                        <a:rPr lang="en-US" sz="1100" dirty="0">
                          <a:effectLst/>
                        </a:rPr>
                        <a:t> Siang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82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13:00 – 15:00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Diskusi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Pembahasan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Rancangan</a:t>
                      </a:r>
                      <a:r>
                        <a:rPr lang="en-US" sz="1100" dirty="0">
                          <a:effectLst/>
                        </a:rPr>
                        <a:t> Isi Masterplan Smart City Daerah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Tim Pelaksana Smart City Daerah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Tim Pembimbing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Dewan Smart City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OPD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274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15:00 – 15:30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Coffee Break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374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15:30 – 17:00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Diskusi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Analisa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Kesenjangan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Kesiapan</a:t>
                      </a:r>
                      <a:r>
                        <a:rPr lang="en-US" sz="1100" dirty="0">
                          <a:effectLst/>
                        </a:rPr>
                        <a:t> Smart City </a:t>
                      </a:r>
                      <a:r>
                        <a:rPr lang="en-US" sz="1100" dirty="0" err="1">
                          <a:effectLst/>
                        </a:rPr>
                        <a:t>dan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Diskusi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Prioritas</a:t>
                      </a:r>
                      <a:r>
                        <a:rPr lang="en-US" sz="1100" dirty="0">
                          <a:effectLst/>
                        </a:rPr>
                        <a:t> Pembangunan Smart City Daerah: SWOT Analysis </a:t>
                      </a:r>
                      <a:r>
                        <a:rPr lang="en-US" sz="1100" dirty="0" err="1">
                          <a:effectLst/>
                        </a:rPr>
                        <a:t>Untuk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Struktur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Infratruktur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 smtClean="0">
                          <a:effectLst/>
                        </a:rPr>
                        <a:t>Suprastruktur</a:t>
                      </a: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Tim Pelaksana Smart City Daerah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>
                          <a:effectLst/>
                        </a:rPr>
                        <a:t>Tim Pembimbing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 dirty="0" err="1">
                          <a:effectLst/>
                        </a:rPr>
                        <a:t>Dewan</a:t>
                      </a:r>
                      <a:r>
                        <a:rPr lang="en-US" sz="1100" dirty="0">
                          <a:effectLst/>
                        </a:rPr>
                        <a:t> Smart City</a:t>
                      </a: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"/>
                      </a:pPr>
                      <a:r>
                        <a:rPr lang="en-US" sz="1100" dirty="0">
                          <a:effectLst/>
                        </a:rPr>
                        <a:t>OPD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59" marR="390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14338" y="139700"/>
            <a:ext cx="10687050" cy="5619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/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60959" tIns="60959" rIns="60959" bIns="60959" spcCol="38100" anchor="ctr"/>
          <a:lstStyle>
            <a:lvl1pPr algn="l" rtl="0" latinLnBrk="1" hangingPunct="0">
              <a:lnSpc>
                <a:spcPct val="100000"/>
              </a:lnSpc>
              <a:defRPr sz="2000" b="1">
                <a:solidFill>
                  <a:srgbClr val="2B71BB"/>
                </a:solidFill>
                <a:latin typeface="Rockwell"/>
                <a:cs typeface="Rockwell"/>
              </a:defRPr>
            </a:lvl1pPr>
            <a:lvl2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2pPr>
            <a:lvl3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3pPr>
            <a:lvl4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4pPr>
            <a:lvl5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5pPr>
            <a:lvl6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6pPr>
            <a:lvl7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7pPr>
            <a:lvl8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8pPr>
            <a:lvl9pPr>
              <a:lnSpc>
                <a:spcPct val="90000"/>
              </a:lnSpc>
              <a:defRPr sz="1600" b="1">
                <a:latin typeface="+mn-lt"/>
                <a:ea typeface="+mn-ea"/>
                <a:cs typeface="+mn-cs"/>
              </a:defRPr>
            </a:lvl9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67" kern="0" dirty="0" err="1">
                <a:sym typeface="Calibri"/>
              </a:rPr>
              <a:t>Jadwal</a:t>
            </a:r>
            <a:r>
              <a:rPr lang="en-US" sz="2667" kern="0" dirty="0">
                <a:sym typeface="Calibri"/>
              </a:rPr>
              <a:t> Program </a:t>
            </a:r>
            <a:r>
              <a:rPr lang="en-US" sz="2667" kern="0" dirty="0" err="1">
                <a:sym typeface="Calibri"/>
              </a:rPr>
              <a:t>Pendampingan</a:t>
            </a:r>
            <a:r>
              <a:rPr lang="en-US" sz="2667" kern="0" dirty="0">
                <a:sym typeface="Calibri"/>
              </a:rPr>
              <a:t>: </a:t>
            </a:r>
            <a:r>
              <a:rPr lang="en-US" sz="2667" kern="0" dirty="0" err="1">
                <a:sym typeface="Calibri"/>
              </a:rPr>
              <a:t>Bimtek</a:t>
            </a:r>
            <a:r>
              <a:rPr lang="en-US" sz="2667" kern="0" dirty="0">
                <a:sym typeface="Calibri"/>
              </a:rPr>
              <a:t> #1 (Day 2/2)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136312"/>
              </p:ext>
            </p:extLst>
          </p:nvPr>
        </p:nvGraphicFramePr>
        <p:xfrm>
          <a:off x="147638" y="919163"/>
          <a:ext cx="11914187" cy="5809298"/>
        </p:xfrm>
        <a:graphic>
          <a:graphicData uri="http://schemas.openxmlformats.org/drawingml/2006/table">
            <a:tbl>
              <a:tblPr/>
              <a:tblGrid>
                <a:gridCol w="1035050">
                  <a:extLst>
                    <a:ext uri="{9D8B030D-6E8A-4147-A177-3AD203B41FA5}">
                      <a16:colId xmlns:a16="http://schemas.microsoft.com/office/drawing/2014/main" val="171280795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339642251"/>
                    </a:ext>
                  </a:extLst>
                </a:gridCol>
                <a:gridCol w="5768975">
                  <a:extLst>
                    <a:ext uri="{9D8B030D-6E8A-4147-A177-3AD203B41FA5}">
                      <a16:colId xmlns:a16="http://schemas.microsoft.com/office/drawing/2014/main" val="1283495058"/>
                    </a:ext>
                  </a:extLst>
                </a:gridCol>
                <a:gridCol w="1924050">
                  <a:extLst>
                    <a:ext uri="{9D8B030D-6E8A-4147-A177-3AD203B41FA5}">
                      <a16:colId xmlns:a16="http://schemas.microsoft.com/office/drawing/2014/main" val="2714075216"/>
                    </a:ext>
                  </a:extLst>
                </a:gridCol>
                <a:gridCol w="1814512">
                  <a:extLst>
                    <a:ext uri="{9D8B030D-6E8A-4147-A177-3AD203B41FA5}">
                      <a16:colId xmlns:a16="http://schemas.microsoft.com/office/drawing/2014/main" val="638379782"/>
                    </a:ext>
                  </a:extLst>
                </a:gridCol>
              </a:tblGrid>
              <a:tr h="317500"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BIMTEK</a:t>
                      </a:r>
                      <a:endParaRPr kumimoji="0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39059" marR="3905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WAKTU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39059" marR="3905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KEGIATAN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39059" marR="3905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NARASUMBER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39059" marR="3905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PESERTA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39059" marR="3905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6151014"/>
                  </a:ext>
                </a:extLst>
              </a:tr>
              <a:tr h="369888"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Bimtek  #1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39059" marR="3905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Juli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2018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39059" marR="3905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Persiapan, Perencanaan, dan Koordinasi Penyusunan Masterplan Smart City dan Penentuan Program Quick Win 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39059" marR="3905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39059" marR="3905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39059" marR="3905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4182858"/>
                  </a:ext>
                </a:extLst>
              </a:tr>
              <a:tr h="738188"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Hari </a:t>
                      </a:r>
                      <a:r>
                        <a:rPr kumimoji="0" lang="en-US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Ke</a:t>
                      </a:r>
                      <a:r>
                        <a:rPr kumimoji="0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- 2</a:t>
                      </a:r>
                      <a:endParaRPr kumimoji="0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09:00 – 10:30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Diskusi</a:t>
                      </a:r>
                      <a:r>
                        <a:rPr kumimoji="0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Penyusunan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Prioritas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Pembangun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Smart City Daerah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Dalam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5-10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tahun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Penentuan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Tujuan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,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Sasaran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,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Indikator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Keberhasilan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Program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Prioritas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Pembangunan Smart City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Tim Pelaksana Smart City Daerah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Tim Pembimbing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Dewan Smart City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OPD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2967964"/>
                  </a:ext>
                </a:extLst>
              </a:tr>
              <a:tr h="184150"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10:30 – 10:45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Coffe Break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9493464"/>
                  </a:ext>
                </a:extLst>
              </a:tr>
              <a:tr h="1604963"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10:45 – 12:00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Pemaparan</a:t>
                      </a:r>
                      <a:r>
                        <a:rPr kumimoji="0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Diskusi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Visi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,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misi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,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strategi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arah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pembangunan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daerah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jangka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menengah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jangka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panjang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Kesiapan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daerah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dalam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implementasi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Smart City: </a:t>
                      </a:r>
                    </a:p>
                    <a:p>
                      <a:pPr marL="742950" marR="0" lvl="1" indent="-28575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Struktur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: SDM,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manajemen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,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pembiayaan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  <a:sym typeface="Calibri" panose="020F0502020204030204" pitchFamily="34" charset="0"/>
                      </a:endParaRPr>
                    </a:p>
                    <a:p>
                      <a:pPr marL="742950" marR="0" lvl="1" indent="-28575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Infrastruktur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: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fisik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, TIK,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sosial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  <a:sym typeface="Calibri" panose="020F0502020204030204" pitchFamily="34" charset="0"/>
                      </a:endParaRPr>
                    </a:p>
                    <a:p>
                      <a:pPr marL="742950" marR="0" lvl="1" indent="-28575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Suprastruktur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: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peraturan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daerah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,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kelembagaan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, 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pelaksanaannya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  <a:sym typeface="Calibri" panose="020F0502020204030204" pitchFamily="34" charset="0"/>
                      </a:endParaRP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Perkembangan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/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Pengalaman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pembangunan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TIK,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Inovasi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daerah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(e-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gov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Smart City)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Tim Pelaksana Smart City Daerah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Kapala Daerah/</a:t>
                      </a:r>
                      <a:b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</a:b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Sekda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Dewan Smart City</a:t>
                      </a: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OPD </a:t>
                      </a: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Tim Pembimbing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5581665"/>
                  </a:ext>
                </a:extLst>
              </a:tr>
              <a:tr h="184150"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12:00 – 13:00 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Istirahat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Makan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Siang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821332"/>
                  </a:ext>
                </a:extLst>
              </a:tr>
              <a:tr h="922338"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13:00 – 15:00 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Diskusi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Penentuan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Program Quick Win Smart City 2018 </a:t>
                      </a: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– </a:t>
                      </a: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2019: 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Why, What, How, When, Where, Who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analisa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dampak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bagi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daerah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cs typeface="Helvetica" panose="020B0604020202020204" pitchFamily="34" charset="0"/>
                        <a:sym typeface="Calibri" panose="020F0502020204030204" pitchFamily="34" charset="0"/>
                      </a:endParaRP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*).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Catatan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: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boleh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lebih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dari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satu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Tim Pelaksana Smart City Daerah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Tim Pembimbing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Dewan Smart City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OPD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5704800"/>
                  </a:ext>
                </a:extLst>
              </a:tr>
              <a:tr h="835025"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15:30 – 17:00 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Diskusi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Jadwal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Penugasan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Penyusunan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Masterplan Smart City (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Bagi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Yang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Belum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Ada)</a:t>
                      </a: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Jadwal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Penugasan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Review Masterplan Smart City (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Bagi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Yang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Sudah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Ada)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Tim Pelaksana Smart City Daerah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Dewan Smart City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OPD</a:t>
                      </a: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Tim Pembimbing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7436959"/>
                  </a:ext>
                </a:extLst>
              </a:tr>
              <a:tr h="554038"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</a:t>
                      </a:r>
                      <a:endParaRPr kumimoji="0" lang="en-US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17:00 +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Audiensi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Tim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Pembimbing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dengan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Kepala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Daerah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0" marR="0" lvl="0" indent="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 *).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Jadwal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Menyesuaikan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Tim Pelaksana Smart City Daerah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Tim Pembimbing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1pPr>
                      <a:lvl2pPr marL="742950" indent="-28575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2pPr>
                      <a:lvl3pPr marL="11430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3pPr>
                      <a:lvl4pPr marL="16002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4pPr>
                      <a:lvl5pPr marL="2057400" indent="-228600" defTabSz="608013" eaLnBrk="0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5pPr>
                      <a:lvl6pPr marL="25146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6pPr>
                      <a:lvl7pPr marL="29718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7pPr>
                      <a:lvl8pPr marL="34290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8pPr>
                      <a:lvl9pPr marL="3886200" indent="-228600" defTabSz="608013" eaLnBrk="0" fontAlgn="base" hangingPunct="0">
                        <a:lnSpc>
                          <a:spcPct val="90000"/>
                        </a:lnSpc>
                        <a:spcBef>
                          <a:spcPts val="1338"/>
                        </a:spcBef>
                        <a:spcAft>
                          <a:spcPct val="0"/>
                        </a:spcAft>
                        <a:buSzPct val="100000"/>
                        <a:defRPr sz="1900" b="1">
                          <a:solidFill>
                            <a:schemeClr val="tx1"/>
                          </a:solidFill>
                          <a:latin typeface="Helvetica" panose="020B0604020202020204" pitchFamily="34" charset="0"/>
                          <a:cs typeface="Helvetica" panose="020B0604020202020204" pitchFamily="34" charset="0"/>
                          <a:sym typeface="Helvetica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60801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anose="05050102010706020507" pitchFamily="18" charset="2"/>
                        <a:buChar char=""/>
                        <a:tabLst/>
                      </a:pPr>
                      <a:r>
                        <a:rPr kumimoji="0" lang="en-US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Kepala</a:t>
                      </a:r>
                      <a:r>
                        <a:rPr kumimoji="0" lang="en-US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elvetica" panose="020B0604020202020204" pitchFamily="34" charset="0"/>
                          <a:cs typeface="Helvetica" panose="020B0604020202020204" pitchFamily="34" charset="0"/>
                          <a:sym typeface="Calibri" panose="020F0502020204030204" pitchFamily="34" charset="0"/>
                        </a:rPr>
                        <a:t> Daerah</a:t>
                      </a:r>
                      <a:endParaRPr kumimoji="0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Calibri" panose="020F0502020204030204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5457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valuas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valuasi" id="{594861EF-57FC-4C20-838C-0BB3C9032AC6}" vid="{438B676C-4BCA-45C0-8926-36D843C535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evaluasi</Template>
  <TotalTime>40</TotalTime>
  <Words>461</Words>
  <Application>Microsoft Office PowerPoint</Application>
  <PresentationFormat>Widescreen</PresentationFormat>
  <Paragraphs>151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Calibri</vt:lpstr>
      <vt:lpstr>Calibri Light</vt:lpstr>
      <vt:lpstr>Courier New</vt:lpstr>
      <vt:lpstr>Helvetica</vt:lpstr>
      <vt:lpstr>Rockwell</vt:lpstr>
      <vt:lpstr>Symbol</vt:lpstr>
      <vt:lpstr>Times New Roman</vt:lpstr>
      <vt:lpstr>evaluasi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mea</cp:lastModifiedBy>
  <cp:revision>6</cp:revision>
  <dcterms:created xsi:type="dcterms:W3CDTF">2017-07-11T04:02:52Z</dcterms:created>
  <dcterms:modified xsi:type="dcterms:W3CDTF">2018-06-22T09:52:12Z</dcterms:modified>
</cp:coreProperties>
</file>